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276" r:id="rId2"/>
    <p:sldId id="256" r:id="rId3"/>
    <p:sldId id="257" r:id="rId4"/>
    <p:sldId id="258" r:id="rId5"/>
    <p:sldId id="260" r:id="rId6"/>
    <p:sldId id="262" r:id="rId7"/>
    <p:sldId id="261" r:id="rId8"/>
    <p:sldId id="263" r:id="rId9"/>
    <p:sldId id="264" r:id="rId10"/>
    <p:sldId id="265" r:id="rId11"/>
    <p:sldId id="277" r:id="rId12"/>
    <p:sldId id="284" r:id="rId13"/>
    <p:sldId id="285" r:id="rId14"/>
    <p:sldId id="286" r:id="rId15"/>
    <p:sldId id="287" r:id="rId16"/>
    <p:sldId id="282" r:id="rId17"/>
    <p:sldId id="283" r:id="rId18"/>
    <p:sldId id="266" r:id="rId19"/>
    <p:sldId id="267" r:id="rId20"/>
    <p:sldId id="268" r:id="rId21"/>
    <p:sldId id="269" r:id="rId22"/>
    <p:sldId id="270" r:id="rId23"/>
    <p:sldId id="272" r:id="rId24"/>
    <p:sldId id="273" r:id="rId25"/>
    <p:sldId id="274" r:id="rId26"/>
    <p:sldId id="275" r:id="rId27"/>
    <p:sldId id="271"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7" autoAdjust="0"/>
  </p:normalViewPr>
  <p:slideViewPr>
    <p:cSldViewPr>
      <p:cViewPr varScale="1">
        <p:scale>
          <a:sx n="75" d="100"/>
          <a:sy n="75" d="100"/>
        </p:scale>
        <p:origin x="-10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5342C6F7-32F8-403A-8C33-47F44B83F161}" type="datetimeFigureOut">
              <a:rPr lang="en-US"/>
              <a:pPr>
                <a:defRPr/>
              </a:pPr>
              <a:t>5/5/2010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95020FC2-4DA3-4F54-9819-3C0B0CC0365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EA7869-3D4E-4AE2-A01B-D8C3171F801D}" type="slidenum">
              <a:rPr lang="en-US" smtClean="0">
                <a:cs typeface="Arial" charset="0"/>
              </a:rPr>
              <a:pPr/>
              <a:t>17</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A7579D43-44E0-4B0E-9037-9ABA0691CFD2}" type="datetimeFigureOut">
              <a:rPr lang="en-US"/>
              <a:pPr>
                <a:defRPr/>
              </a:pPr>
              <a:t>5/5/2010</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920FDF0C-046F-4548-AC37-5F61FF44888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270A8FF-687E-4465-AFEE-BDA6C7AF92E2}" type="datetimeFigureOut">
              <a:rPr lang="en-US"/>
              <a:pPr>
                <a:defRPr/>
              </a:pPr>
              <a:t>5/5/2010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8AC0934-63B3-4A99-8A1E-040A5402E1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A6F0B0-BFEA-40E5-A1DE-7F811EFFC137}" type="datetimeFigureOut">
              <a:rPr lang="en-US"/>
              <a:pPr>
                <a:defRPr/>
              </a:pPr>
              <a:t>5/5/2010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E4EDFC1-DBC2-4434-8B46-AA56044900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F0F225F-8866-498C-85E4-38B9D10971F2}" type="datetimeFigureOut">
              <a:rPr lang="en-US"/>
              <a:pPr>
                <a:defRPr/>
              </a:pPr>
              <a:t>5/5/2010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EFAA6F5-F788-42C5-AEEB-7A2AF5A7DB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D25EA57A-A43F-4CA1-AC9C-EB927558BABF}" type="datetimeFigureOut">
              <a:rPr lang="en-US"/>
              <a:pPr>
                <a:defRPr/>
              </a:pPr>
              <a:t>5/5/2010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1AF6F4E-6B0F-4633-A233-48B63B70809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AD7BF72-CC3F-4BE6-812C-6292BE69B4AB}" type="datetimeFigureOut">
              <a:rPr lang="en-US"/>
              <a:pPr>
                <a:defRPr/>
              </a:pPr>
              <a:t>5/5/2010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878AEA6-B575-4F89-A5CA-42F6849D011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65867D68-8CF1-4778-A17F-2A0C6108D2B4}" type="datetimeFigureOut">
              <a:rPr lang="en-US"/>
              <a:pPr>
                <a:defRPr/>
              </a:pPr>
              <a:t>5/5/2010</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26684BF5-9496-4A96-A237-244B6918AC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8C7058B-95E1-4156-966F-B7A9F986B0DB}" type="datetimeFigureOut">
              <a:rPr lang="en-US"/>
              <a:pPr>
                <a:defRPr/>
              </a:pPr>
              <a:t>5/5/2010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3A443D2-CE48-42EB-8365-7E692CBAF0B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29D2151-0B55-47C0-A238-A6E685A6019A}" type="datetimeFigureOut">
              <a:rPr lang="en-US"/>
              <a:pPr>
                <a:defRPr/>
              </a:pPr>
              <a:t>5/5/2010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C9B1B3A-0064-4C42-B586-6612E6715A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29FFA7FA-E4B1-4CF5-ABD0-EA58BE30E725}" type="datetimeFigureOut">
              <a:rPr lang="en-US"/>
              <a:pPr>
                <a:defRPr/>
              </a:pPr>
              <a:t>5/5/2010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3D737ACF-13AD-4583-ADC5-B7CFA2BAC27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A286C60-680C-414B-879A-57254A1EA7A0}" type="datetimeFigureOut">
              <a:rPr lang="en-US"/>
              <a:pPr>
                <a:defRPr/>
              </a:pPr>
              <a:t>5/5/2010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7F9356B-C953-4BAD-BB00-A42C89FCFCB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cs typeface="+mn-cs"/>
            </a:endParaRPr>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cs typeface="+mn-cs"/>
              </a:defRPr>
            </a:lvl1pPr>
          </a:lstStyle>
          <a:p>
            <a:pPr>
              <a:defRPr/>
            </a:pPr>
            <a:fld id="{527E0F04-3BBC-4A9F-AB75-BBECB26353CB}" type="datetimeFigureOut">
              <a:rPr lang="en-US"/>
              <a:pPr>
                <a:defRPr/>
              </a:pPr>
              <a:t>5/5/2010</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cs typeface="+mn-cs"/>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cs typeface="+mn-cs"/>
              </a:defRPr>
            </a:lvl1pPr>
          </a:lstStyle>
          <a:p>
            <a:pPr>
              <a:defRPr/>
            </a:pPr>
            <a:fld id="{1E3DE5CE-6CE1-4FF8-9499-C03C4F5971EC}"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22" r:id="rId5"/>
    <p:sldLayoutId id="2147483717" r:id="rId6"/>
    <p:sldLayoutId id="2147483716" r:id="rId7"/>
    <p:sldLayoutId id="2147483723" r:id="rId8"/>
    <p:sldLayoutId id="2147483724" r:id="rId9"/>
    <p:sldLayoutId id="2147483715" r:id="rId10"/>
    <p:sldLayoutId id="2147483714" r:id="rId11"/>
  </p:sldLayoutIdLst>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asterling.typepad.com/incipit_vita_nova/2009/03/second-cyberstalking-case-in-illinoi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ncpc.org/cyberbullying" TargetMode="External"/><Relationship Id="rId2" Type="http://schemas.openxmlformats.org/officeDocument/2006/relationships/hyperlink" Target="http://stopcyberbullying.org/" TargetMode="External"/><Relationship Id="rId1" Type="http://schemas.openxmlformats.org/officeDocument/2006/relationships/slideLayout" Target="../slideLayouts/slideLayout4.xml"/><Relationship Id="rId5" Type="http://schemas.openxmlformats.org/officeDocument/2006/relationships/hyperlink" Target="http://www.connectsafely.org/" TargetMode="Externa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yberbullyalert.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andeelee.blogs.com/photos/uncategorized/cyber_bully.jp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cpc.org/resources/files/pdf/bullying/cyberbullying.pdf" TargetMode="External"/><Relationship Id="rId7" Type="http://schemas.openxmlformats.org/officeDocument/2006/relationships/hyperlink" Target="http://www.hrtechnews.com/are-there-cyber-bullies-in-your-office/" TargetMode="External"/><Relationship Id="rId2" Type="http://schemas.openxmlformats.org/officeDocument/2006/relationships/hyperlink" Target="http://www.pewinternet.org/~/media/Files/Reports/2009/PIP%20Teens%20and%20Mobile%20Phones%20Data%20Memo.pdf" TargetMode="External"/><Relationship Id="rId1" Type="http://schemas.openxmlformats.org/officeDocument/2006/relationships/slideLayout" Target="../slideLayouts/slideLayout2.xml"/><Relationship Id="rId6" Type="http://schemas.openxmlformats.org/officeDocument/2006/relationships/hyperlink" Target="http://www.shockmd.com/2009/07/22/cyberbullying-in-the-workplace/" TargetMode="External"/><Relationship Id="rId5" Type="http://schemas.openxmlformats.org/officeDocument/2006/relationships/hyperlink" Target="https://pod51000.outlook.com/owa/redir.aspx?C=e43215e0e4834334b29588c496730ba1&amp;URL=http://www.personneltoday.com/articles/2007/07/26/41707/one+in+10+workers+experiences+cyber-bullying+in+the+workplace.html" TargetMode="External"/><Relationship Id="rId4" Type="http://schemas.openxmlformats.org/officeDocument/2006/relationships/hyperlink" Target="http://www.stopcyberbullying.org/why_do_kids_cyberbully_each_othe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Local%20Settings/Temp/notes6030C8/Internet%20Explorer.ln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ired.com/threatlevel/2009/07/drew_cour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ydailynews.com/news/national/2010/03/29/2010-03-29_phoebe_prince_south_hadley_high_schools_new_girl_driven_to_suicide_by_teenage_cy.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412" y="3341479"/>
            <a:ext cx="6749297" cy="2366990"/>
          </a:xfrm>
        </p:spPr>
        <p:txBody>
          <a:bodyPr>
            <a:normAutofit/>
          </a:bodyPr>
          <a:lstStyle/>
          <a:p>
            <a:pPr eaLnBrk="1" fontAlgn="auto" hangingPunct="1">
              <a:spcAft>
                <a:spcPts val="0"/>
              </a:spcAft>
              <a:defRPr/>
            </a:pPr>
            <a:r>
              <a:rPr smtClean="0"/>
              <a:t>Cyber Crime: Cyber-Bullying</a:t>
            </a:r>
            <a:endParaRPr/>
          </a:p>
        </p:txBody>
      </p:sp>
      <p:sp>
        <p:nvSpPr>
          <p:cNvPr id="14338" name="Subtitle 2"/>
          <p:cNvSpPr>
            <a:spLocks noGrp="1"/>
          </p:cNvSpPr>
          <p:nvPr>
            <p:ph type="subTitle" idx="1"/>
          </p:nvPr>
        </p:nvSpPr>
        <p:spPr>
          <a:xfrm>
            <a:off x="433388" y="1544638"/>
            <a:ext cx="6480175" cy="1752600"/>
          </a:xfrm>
        </p:spPr>
        <p:txBody>
          <a:bodyPr/>
          <a:lstStyle/>
          <a:p>
            <a:pPr eaLnBrk="1" hangingPunct="1"/>
            <a:r>
              <a:rPr lang="en-US" smtClean="0"/>
              <a:t>Kaitlyn Deutsch</a:t>
            </a:r>
          </a:p>
          <a:p>
            <a:pPr eaLnBrk="1" hangingPunct="1"/>
            <a:r>
              <a:rPr lang="en-US" smtClean="0"/>
              <a:t>Jordan Wright</a:t>
            </a:r>
          </a:p>
          <a:p>
            <a:pPr eaLnBrk="1" hangingPunct="1"/>
            <a:r>
              <a:rPr lang="en-US" smtClean="0"/>
              <a:t>Becky Thompson</a:t>
            </a:r>
          </a:p>
          <a:p>
            <a:pPr eaLnBrk="1" hangingPunct="1"/>
            <a:r>
              <a:rPr lang="en-US" smtClean="0"/>
              <a:t>Joe Yosten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Future Cases</a:t>
            </a:r>
          </a:p>
        </p:txBody>
      </p:sp>
      <p:sp>
        <p:nvSpPr>
          <p:cNvPr id="3" name="Content Placeholder 2"/>
          <p:cNvSpPr>
            <a:spLocks noGrp="1"/>
          </p:cNvSpPr>
          <p:nvPr>
            <p:ph idx="1"/>
          </p:nvPr>
        </p:nvSpPr>
        <p:spPr/>
        <p:txBody>
          <a:bodyPr rtlCol="0">
            <a:normAutofit fontScale="85000" lnSpcReduction="20000"/>
          </a:bodyPr>
          <a:lstStyle/>
          <a:p>
            <a:pPr marL="420624" indent="-384048" eaLnBrk="1" fontAlgn="auto" hangingPunct="1">
              <a:spcAft>
                <a:spcPts val="0"/>
              </a:spcAft>
              <a:buFont typeface="Arial" pitchFamily="34" charset="0"/>
              <a:buChar char="•"/>
              <a:defRPr/>
            </a:pPr>
            <a:r>
              <a:rPr lang="en-US" dirty="0" smtClean="0"/>
              <a:t>Illinois man Justin Savage, was arrested on counts of felony cyber-stalking, identity theft, and  electronic harassment of a witness.</a:t>
            </a:r>
          </a:p>
          <a:p>
            <a:pPr marL="420624" indent="-384048" eaLnBrk="1" fontAlgn="auto" hangingPunct="1">
              <a:spcAft>
                <a:spcPts val="0"/>
              </a:spcAft>
              <a:buFont typeface="Arial" pitchFamily="34" charset="0"/>
              <a:buChar char="•"/>
              <a:defRPr/>
            </a:pPr>
            <a:r>
              <a:rPr lang="en-US" dirty="0" smtClean="0"/>
              <a:t>Savage set up a fake </a:t>
            </a:r>
            <a:r>
              <a:rPr lang="en-US" dirty="0" err="1" smtClean="0"/>
              <a:t>Myspace</a:t>
            </a:r>
            <a:r>
              <a:rPr lang="en-US" dirty="0" smtClean="0"/>
              <a:t> account of an existing person to intimidate a witness.</a:t>
            </a:r>
          </a:p>
          <a:p>
            <a:pPr marL="420624" indent="-384048" eaLnBrk="1" fontAlgn="auto" hangingPunct="1">
              <a:spcAft>
                <a:spcPts val="0"/>
              </a:spcAft>
              <a:buFont typeface="Arial" pitchFamily="34" charset="0"/>
              <a:buChar char="•"/>
              <a:defRPr/>
            </a:pPr>
            <a:r>
              <a:rPr lang="en-US" dirty="0" smtClean="0"/>
              <a:t>This witness filed a police report about Savage for which charges could be filed.</a:t>
            </a:r>
          </a:p>
          <a:p>
            <a:pPr marL="420624" indent="-384048" eaLnBrk="1" fontAlgn="auto" hangingPunct="1">
              <a:spcAft>
                <a:spcPts val="0"/>
              </a:spcAft>
              <a:buFont typeface="Arial" pitchFamily="34" charset="0"/>
              <a:buChar char="•"/>
              <a:defRPr/>
            </a:pPr>
            <a:r>
              <a:rPr lang="en-US" dirty="0" smtClean="0"/>
              <a:t>The account was used to try to get the witness to retract the statement from the authorities.</a:t>
            </a:r>
          </a:p>
          <a:p>
            <a:pPr marL="420624" indent="-384048" eaLnBrk="1" fontAlgn="auto" hangingPunct="1">
              <a:spcAft>
                <a:spcPts val="0"/>
              </a:spcAft>
              <a:buFont typeface="Arial" pitchFamily="34" charset="0"/>
              <a:buChar char="•"/>
              <a:defRPr/>
            </a:pPr>
            <a:r>
              <a:rPr lang="en-US" dirty="0" smtClean="0">
                <a:hlinkClick r:id="rId2"/>
              </a:rPr>
              <a:t>http://asterling.typepad.com/incipit_vita_nova/2009/03/second-cyberstalking-case-in-illinois.html</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Cyber-bullying Law</a:t>
            </a:r>
          </a:p>
        </p:txBody>
      </p:sp>
      <p:sp>
        <p:nvSpPr>
          <p:cNvPr id="3" name="Content Placeholder 2"/>
          <p:cNvSpPr>
            <a:spLocks noGrp="1"/>
          </p:cNvSpPr>
          <p:nvPr>
            <p:ph idx="1"/>
          </p:nvPr>
        </p:nvSpPr>
        <p:spPr/>
        <p:txBody>
          <a:bodyPr rtlCol="0">
            <a:normAutofit fontScale="92500" lnSpcReduction="20000"/>
          </a:bodyPr>
          <a:lstStyle/>
          <a:p>
            <a:pPr marL="420624" indent="-384048" eaLnBrk="1" fontAlgn="auto" hangingPunct="1">
              <a:spcAft>
                <a:spcPts val="0"/>
              </a:spcAft>
              <a:buFont typeface="Arial" pitchFamily="34" charset="0"/>
              <a:buChar char="•"/>
              <a:defRPr/>
            </a:pPr>
            <a:r>
              <a:rPr lang="en-US" dirty="0" smtClean="0"/>
              <a:t>The increase in accessibility of interactive technology has lead to an increase in cyber-bullying. </a:t>
            </a:r>
          </a:p>
          <a:p>
            <a:pPr marL="420624" indent="-384048" eaLnBrk="1" fontAlgn="auto" hangingPunct="1">
              <a:spcAft>
                <a:spcPts val="0"/>
              </a:spcAft>
              <a:buFont typeface="Arial" pitchFamily="34" charset="0"/>
              <a:buChar char="•"/>
              <a:defRPr/>
            </a:pPr>
            <a:r>
              <a:rPr lang="en-US" dirty="0" smtClean="0"/>
              <a:t>Many states have taken action to punish those who commit the crimes and discourage such actions</a:t>
            </a:r>
          </a:p>
          <a:p>
            <a:pPr marL="420624" indent="-384048" eaLnBrk="1" fontAlgn="auto" hangingPunct="1">
              <a:spcAft>
                <a:spcPts val="0"/>
              </a:spcAft>
              <a:buFont typeface="Arial" pitchFamily="34" charset="0"/>
              <a:buChar char="•"/>
              <a:defRPr/>
            </a:pPr>
            <a:r>
              <a:rPr lang="en-US" dirty="0" smtClean="0"/>
              <a:t>Currently only 7 states do not have cyber-bullying legislation protecting children</a:t>
            </a:r>
          </a:p>
          <a:p>
            <a:pPr marL="420624" indent="-384048" eaLnBrk="1" fontAlgn="auto" hangingPunct="1">
              <a:spcAft>
                <a:spcPts val="0"/>
              </a:spcAft>
              <a:buFont typeface="Arial" pitchFamily="34" charset="0"/>
              <a:buChar char="•"/>
              <a:defRPr/>
            </a:pPr>
            <a:r>
              <a:rPr lang="en-US" dirty="0" smtClean="0"/>
              <a:t>Most of the existing legislation is aimed toward giving school districts more disciplinary authority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Existing Legislation</a:t>
            </a:r>
          </a:p>
        </p:txBody>
      </p:sp>
      <p:sp>
        <p:nvSpPr>
          <p:cNvPr id="3" name="Content Placeholder 2"/>
          <p:cNvSpPr>
            <a:spLocks noGrp="1"/>
          </p:cNvSpPr>
          <p:nvPr>
            <p:ph sz="half" idx="1"/>
          </p:nvPr>
        </p:nvSpPr>
        <p:spPr/>
        <p:txBody>
          <a:bodyPr/>
          <a:lstStyle/>
          <a:p>
            <a:pPr marL="365760" indent="-256032" eaLnBrk="1" fontAlgn="auto" hangingPunct="1">
              <a:spcAft>
                <a:spcPts val="0"/>
              </a:spcAft>
              <a:buFont typeface="Wingdings 3"/>
              <a:buChar char=""/>
              <a:defRPr/>
            </a:pPr>
            <a:r>
              <a:rPr lang="en-US" dirty="0" smtClean="0"/>
              <a:t>Idaho: School officials can suspend students for bullying or harassing other students via telephone or computer</a:t>
            </a:r>
          </a:p>
          <a:p>
            <a:pPr marL="365760" indent="-256032" eaLnBrk="1" fontAlgn="auto" hangingPunct="1">
              <a:spcAft>
                <a:spcPts val="0"/>
              </a:spcAft>
              <a:buFont typeface="Wingdings 3"/>
              <a:buChar char=""/>
              <a:defRPr/>
            </a:pPr>
            <a:r>
              <a:rPr lang="en-US" dirty="0" smtClean="0"/>
              <a:t>New Jersey: Extended laws against bullying to electronic communications</a:t>
            </a:r>
          </a:p>
          <a:p>
            <a:pPr>
              <a:defRPr/>
            </a:pPr>
            <a:endParaRPr lang="en-US" dirty="0"/>
          </a:p>
        </p:txBody>
      </p:sp>
      <p:sp>
        <p:nvSpPr>
          <p:cNvPr id="25603" name="Content Placeholder 3"/>
          <p:cNvSpPr>
            <a:spLocks noGrp="1"/>
          </p:cNvSpPr>
          <p:nvPr>
            <p:ph sz="half" idx="2"/>
          </p:nvPr>
        </p:nvSpPr>
        <p:spPr>
          <a:xfrm>
            <a:off x="4343400" y="3962400"/>
            <a:ext cx="3657600" cy="4525963"/>
          </a:xfrm>
        </p:spPr>
        <p:txBody>
          <a:bodyPr/>
          <a:lstStyle/>
          <a:p>
            <a:r>
              <a:rPr lang="en-US" sz="2400" smtClean="0">
                <a:latin typeface="Calibri" pitchFamily="34" charset="0"/>
              </a:rPr>
              <a:t>Oregon: Cyber-bullying laws are extended to actions that ‘substantially interfere’  with a child’s education</a:t>
            </a:r>
          </a:p>
          <a:p>
            <a:endParaRPr lang="en-US" smtClean="0"/>
          </a:p>
        </p:txBody>
      </p:sp>
      <p:pic>
        <p:nvPicPr>
          <p:cNvPr id="25604" name="Picture 2"/>
          <p:cNvPicPr>
            <a:picLocks noChangeAspect="1" noChangeArrowheads="1"/>
          </p:cNvPicPr>
          <p:nvPr/>
        </p:nvPicPr>
        <p:blipFill>
          <a:blip r:embed="rId2" cstate="print"/>
          <a:srcRect/>
          <a:stretch>
            <a:fillRect/>
          </a:stretch>
        </p:blipFill>
        <p:spPr bwMode="auto">
          <a:xfrm>
            <a:off x="4572000" y="1447800"/>
            <a:ext cx="3208338" cy="225901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74638"/>
            <a:ext cx="7470775" cy="1143000"/>
          </a:xfrm>
        </p:spPr>
        <p:txBody>
          <a:bodyPr/>
          <a:lstStyle/>
          <a:p>
            <a:r>
              <a:rPr lang="en-US" dirty="0" smtClean="0"/>
              <a:t>Cyber-bullying in Schools</a:t>
            </a:r>
          </a:p>
        </p:txBody>
      </p:sp>
      <p:sp>
        <p:nvSpPr>
          <p:cNvPr id="26626" name="Rectangle 2"/>
          <p:cNvSpPr>
            <a:spLocks noChangeArrowheads="1"/>
          </p:cNvSpPr>
          <p:nvPr/>
        </p:nvSpPr>
        <p:spPr bwMode="auto">
          <a:xfrm>
            <a:off x="990600" y="1600200"/>
            <a:ext cx="7162800" cy="3540125"/>
          </a:xfrm>
          <a:prstGeom prst="rect">
            <a:avLst/>
          </a:prstGeom>
          <a:noFill/>
          <a:ln w="9525">
            <a:noFill/>
            <a:miter lim="800000"/>
            <a:headEnd/>
            <a:tailEnd/>
          </a:ln>
        </p:spPr>
        <p:txBody>
          <a:bodyPr>
            <a:spAutoFit/>
          </a:bodyPr>
          <a:lstStyle/>
          <a:p>
            <a:r>
              <a:rPr lang="en-US" sz="2800"/>
              <a:t>Vermont: Cyber-bullying carries a fine of $500</a:t>
            </a:r>
          </a:p>
          <a:p>
            <a:endParaRPr lang="en-US" sz="2800"/>
          </a:p>
          <a:p>
            <a:r>
              <a:rPr lang="en-US" sz="2800"/>
              <a:t>Iowa: Has several rules that force schools to punish acts of cyber-bullying</a:t>
            </a:r>
          </a:p>
          <a:p>
            <a:r>
              <a:rPr lang="en-US" sz="2800"/>
              <a:t>Arkansas: Has extended the power of the school district to punish offenses that did not happen on school property</a:t>
            </a:r>
          </a:p>
        </p:txBody>
      </p:sp>
      <p:pic>
        <p:nvPicPr>
          <p:cNvPr id="26627" name="Picture 2"/>
          <p:cNvPicPr>
            <a:picLocks noChangeAspect="1" noChangeArrowheads="1"/>
          </p:cNvPicPr>
          <p:nvPr/>
        </p:nvPicPr>
        <p:blipFill>
          <a:blip r:embed="rId2" cstate="print"/>
          <a:srcRect/>
          <a:stretch>
            <a:fillRect/>
          </a:stretch>
        </p:blipFill>
        <p:spPr bwMode="auto">
          <a:xfrm>
            <a:off x="6248400" y="4953000"/>
            <a:ext cx="2209800" cy="172561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smtClean="0"/>
              <a:t>Adult Cyber-bullying</a:t>
            </a:r>
          </a:p>
        </p:txBody>
      </p:sp>
      <p:sp>
        <p:nvSpPr>
          <p:cNvPr id="27650" name="Content Placeholder 2"/>
          <p:cNvSpPr>
            <a:spLocks noGrp="1"/>
          </p:cNvSpPr>
          <p:nvPr>
            <p:ph sz="half" idx="1"/>
          </p:nvPr>
        </p:nvSpPr>
        <p:spPr>
          <a:xfrm>
            <a:off x="457200" y="1600200"/>
            <a:ext cx="7848600" cy="4572000"/>
          </a:xfrm>
        </p:spPr>
        <p:txBody>
          <a:bodyPr/>
          <a:lstStyle/>
          <a:p>
            <a:pPr eaLnBrk="1" hangingPunct="1"/>
            <a:r>
              <a:rPr lang="en-US" smtClean="0"/>
              <a:t>Current laws preventing  cyber-bullying are found  mainly on state level </a:t>
            </a:r>
          </a:p>
          <a:p>
            <a:pPr eaLnBrk="1" hangingPunct="1"/>
            <a:r>
              <a:rPr lang="en-US" i="1" smtClean="0"/>
              <a:t>The Megan Meier Cyber-bullying Prevention Act </a:t>
            </a:r>
            <a:r>
              <a:rPr lang="en-US" smtClean="0"/>
              <a:t>was proposed before the House of Representatives   April 2, 2009</a:t>
            </a:r>
          </a:p>
          <a:p>
            <a:pPr eaLnBrk="1" hangingPunct="1"/>
            <a:r>
              <a:rPr lang="en-US" smtClean="0"/>
              <a:t>On a technology level, adults are only protected against libel</a:t>
            </a:r>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z="4000" dirty="0" smtClean="0"/>
              <a:t>Organizations Leading Change</a:t>
            </a:r>
          </a:p>
        </p:txBody>
      </p:sp>
      <p:sp>
        <p:nvSpPr>
          <p:cNvPr id="3" name="Content Placeholder 2"/>
          <p:cNvSpPr>
            <a:spLocks noGrp="1"/>
          </p:cNvSpPr>
          <p:nvPr>
            <p:ph sz="half" idx="1"/>
          </p:nvPr>
        </p:nvSpPr>
        <p:spPr/>
        <p:txBody>
          <a:bodyPr/>
          <a:lstStyle/>
          <a:p>
            <a:pPr marL="365760" indent="-256032" eaLnBrk="1" fontAlgn="auto" hangingPunct="1">
              <a:spcAft>
                <a:spcPts val="0"/>
              </a:spcAft>
              <a:buFont typeface="Wingdings 3"/>
              <a:buChar char=""/>
              <a:defRPr/>
            </a:pPr>
            <a:r>
              <a:rPr lang="en-US" dirty="0" smtClean="0"/>
              <a:t>There are many organizations working toward increasing </a:t>
            </a:r>
            <a:r>
              <a:rPr lang="en-US" dirty="0" err="1" smtClean="0"/>
              <a:t>cyberbullying</a:t>
            </a:r>
            <a:r>
              <a:rPr lang="en-US" dirty="0" smtClean="0"/>
              <a:t> legislation including:</a:t>
            </a:r>
          </a:p>
          <a:p>
            <a:pPr marL="365760" indent="-256032" algn="ctr" eaLnBrk="1" fontAlgn="auto" hangingPunct="1">
              <a:spcAft>
                <a:spcPts val="0"/>
              </a:spcAft>
              <a:buFont typeface="Arial" charset="0"/>
              <a:buNone/>
              <a:defRPr/>
            </a:pPr>
            <a:r>
              <a:rPr lang="en-US" sz="2000" dirty="0" smtClean="0"/>
              <a:t>STOP CYBER-BULLYING</a:t>
            </a:r>
          </a:p>
          <a:p>
            <a:pPr marL="365760" indent="-256032" algn="ctr" eaLnBrk="1" fontAlgn="auto" hangingPunct="1">
              <a:spcAft>
                <a:spcPts val="0"/>
              </a:spcAft>
              <a:buFont typeface="Arial" charset="0"/>
              <a:buNone/>
              <a:defRPr/>
            </a:pPr>
            <a:r>
              <a:rPr lang="en-US" sz="1800" dirty="0" smtClean="0">
                <a:hlinkClick r:id="rId2"/>
              </a:rPr>
              <a:t>http://stopcyberbullying.org/</a:t>
            </a:r>
            <a:endParaRPr lang="en-US" sz="1800" dirty="0" smtClean="0"/>
          </a:p>
          <a:p>
            <a:pPr marL="365760" indent="-256032" algn="ctr" eaLnBrk="1" fontAlgn="auto" hangingPunct="1">
              <a:spcAft>
                <a:spcPts val="0"/>
              </a:spcAft>
              <a:buFont typeface="Arial" charset="0"/>
              <a:buNone/>
              <a:defRPr/>
            </a:pPr>
            <a:r>
              <a:rPr lang="en-US" sz="1800" dirty="0" smtClean="0"/>
              <a:t>Where you can take the Megan Pledge</a:t>
            </a:r>
          </a:p>
          <a:p>
            <a:pPr>
              <a:defRPr/>
            </a:pPr>
            <a:endParaRPr lang="en-US" dirty="0"/>
          </a:p>
        </p:txBody>
      </p:sp>
      <p:sp>
        <p:nvSpPr>
          <p:cNvPr id="4" name="Content Placeholder 3"/>
          <p:cNvSpPr>
            <a:spLocks noGrp="1"/>
          </p:cNvSpPr>
          <p:nvPr>
            <p:ph sz="half" idx="2"/>
          </p:nvPr>
        </p:nvSpPr>
        <p:spPr/>
        <p:txBody>
          <a:bodyPr/>
          <a:lstStyle/>
          <a:p>
            <a:pPr marL="365760" indent="-256032" eaLnBrk="1" fontAlgn="auto" hangingPunct="1">
              <a:spcAft>
                <a:spcPts val="0"/>
              </a:spcAft>
              <a:buFont typeface="Arial" charset="0"/>
              <a:buNone/>
              <a:defRPr/>
            </a:pPr>
            <a:r>
              <a:rPr lang="en-US" sz="2800" dirty="0" smtClean="0"/>
              <a:t>National Crime Prevention Council (NCPC)</a:t>
            </a:r>
          </a:p>
          <a:p>
            <a:pPr marL="365760" indent="-256032" eaLnBrk="1" fontAlgn="auto" hangingPunct="1">
              <a:spcAft>
                <a:spcPts val="0"/>
              </a:spcAft>
              <a:buFont typeface="Arial" charset="0"/>
              <a:buNone/>
              <a:defRPr/>
            </a:pPr>
            <a:r>
              <a:rPr lang="en-US" sz="2400" dirty="0" smtClean="0">
                <a:hlinkClick r:id="rId3"/>
              </a:rPr>
              <a:t>http://www.ncpc.org/cyberbullying</a:t>
            </a:r>
            <a:endParaRPr lang="en-US" sz="2400" dirty="0" smtClean="0"/>
          </a:p>
          <a:p>
            <a:pPr>
              <a:defRPr/>
            </a:pPr>
            <a:endParaRPr lang="en-US" dirty="0"/>
          </a:p>
        </p:txBody>
      </p:sp>
      <p:pic>
        <p:nvPicPr>
          <p:cNvPr id="28676" name="Picture 3"/>
          <p:cNvPicPr>
            <a:picLocks noChangeAspect="1" noChangeArrowheads="1"/>
          </p:cNvPicPr>
          <p:nvPr/>
        </p:nvPicPr>
        <p:blipFill>
          <a:blip r:embed="rId4" cstate="print"/>
          <a:srcRect/>
          <a:stretch>
            <a:fillRect/>
          </a:stretch>
        </p:blipFill>
        <p:spPr bwMode="auto">
          <a:xfrm>
            <a:off x="6477000" y="3810000"/>
            <a:ext cx="1974850" cy="904875"/>
          </a:xfrm>
          <a:prstGeom prst="rect">
            <a:avLst/>
          </a:prstGeom>
          <a:noFill/>
          <a:ln w="9525">
            <a:noFill/>
            <a:miter lim="800000"/>
            <a:headEnd/>
            <a:tailEnd/>
          </a:ln>
        </p:spPr>
      </p:pic>
      <p:sp>
        <p:nvSpPr>
          <p:cNvPr id="28677" name="Rectangle 5"/>
          <p:cNvSpPr>
            <a:spLocks noChangeArrowheads="1"/>
          </p:cNvSpPr>
          <p:nvPr/>
        </p:nvSpPr>
        <p:spPr bwMode="auto">
          <a:xfrm>
            <a:off x="4572000" y="5562600"/>
            <a:ext cx="4572000" cy="830263"/>
          </a:xfrm>
          <a:prstGeom prst="rect">
            <a:avLst/>
          </a:prstGeom>
          <a:noFill/>
          <a:ln w="9525">
            <a:noFill/>
            <a:miter lim="800000"/>
            <a:headEnd/>
            <a:tailEnd/>
          </a:ln>
        </p:spPr>
        <p:txBody>
          <a:bodyPr>
            <a:spAutoFit/>
          </a:bodyPr>
          <a:lstStyle/>
          <a:p>
            <a:r>
              <a:rPr lang="en-US" sz="2400">
                <a:latin typeface="Calibri" pitchFamily="34" charset="0"/>
                <a:hlinkClick r:id="rId5"/>
              </a:rPr>
              <a:t>http://www.connectsafely.org</a:t>
            </a:r>
            <a:endParaRPr lang="en-US" sz="2400">
              <a:latin typeface="Calibri" pitchFamily="34" charset="0"/>
            </a:endParaRPr>
          </a:p>
          <a:p>
            <a:r>
              <a:rPr lang="en-US" sz="2400">
                <a:latin typeface="Calibri" pitchFamily="34" charset="0"/>
              </a:rPr>
              <a:t>Teaches smart socialization</a:t>
            </a:r>
          </a:p>
        </p:txBody>
      </p:sp>
      <p:sp>
        <p:nvSpPr>
          <p:cNvPr id="28678" name="Rectangle 6"/>
          <p:cNvSpPr>
            <a:spLocks noChangeArrowheads="1"/>
          </p:cNvSpPr>
          <p:nvPr/>
        </p:nvSpPr>
        <p:spPr bwMode="auto">
          <a:xfrm>
            <a:off x="4648200" y="5105400"/>
            <a:ext cx="2027238" cy="461963"/>
          </a:xfrm>
          <a:prstGeom prst="rect">
            <a:avLst/>
          </a:prstGeom>
          <a:noFill/>
          <a:ln w="9525">
            <a:noFill/>
            <a:miter lim="800000"/>
            <a:headEnd/>
            <a:tailEnd/>
          </a:ln>
        </p:spPr>
        <p:txBody>
          <a:bodyPr wrap="none">
            <a:spAutoFit/>
          </a:bodyPr>
          <a:lstStyle/>
          <a:p>
            <a:r>
              <a:rPr lang="en-US" sz="2400">
                <a:latin typeface="Calibri" pitchFamily="34" charset="0"/>
              </a:rPr>
              <a:t>Connect Safely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smtClean="0"/>
              <a:t>Law Conclusions</a:t>
            </a:r>
          </a:p>
        </p:txBody>
      </p:sp>
      <p:sp>
        <p:nvSpPr>
          <p:cNvPr id="29698" name="Content Placeholder 2"/>
          <p:cNvSpPr>
            <a:spLocks noGrp="1"/>
          </p:cNvSpPr>
          <p:nvPr>
            <p:ph idx="1"/>
          </p:nvPr>
        </p:nvSpPr>
        <p:spPr/>
        <p:txBody>
          <a:bodyPr/>
          <a:lstStyle/>
          <a:p>
            <a:pPr eaLnBrk="1" hangingPunct="1"/>
            <a:r>
              <a:rPr lang="en-US" smtClean="0"/>
              <a:t>The existing cybercrime laws have weak penalties which limit deterrence</a:t>
            </a:r>
          </a:p>
          <a:p>
            <a:pPr eaLnBrk="1" hangingPunct="1"/>
            <a:r>
              <a:rPr lang="en-US" smtClean="0"/>
              <a:t>People need to be their own first line of defense against cyber-bullying, they should block bullies and be careful who they talk to online</a:t>
            </a:r>
          </a:p>
          <a:p>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algn="ctr"/>
            <a:r>
              <a:rPr lang="en-US" smtClean="0"/>
              <a:t>Protecting Children against Cyber-bulling </a:t>
            </a:r>
          </a:p>
        </p:txBody>
      </p:sp>
      <p:sp>
        <p:nvSpPr>
          <p:cNvPr id="30722" name="Content Placeholder 2"/>
          <p:cNvSpPr>
            <a:spLocks noGrp="1"/>
          </p:cNvSpPr>
          <p:nvPr>
            <p:ph idx="1"/>
          </p:nvPr>
        </p:nvSpPr>
        <p:spPr/>
        <p:txBody>
          <a:bodyPr/>
          <a:lstStyle/>
          <a:p>
            <a:pPr eaLnBrk="1" hangingPunct="1">
              <a:lnSpc>
                <a:spcPct val="90000"/>
              </a:lnSpc>
            </a:pPr>
            <a:r>
              <a:rPr lang="en-US" sz="3200" dirty="0" smtClean="0"/>
              <a:t>The child’s computer should be placed in a common </a:t>
            </a:r>
            <a:r>
              <a:rPr lang="en-US" sz="3200" dirty="0" smtClean="0"/>
              <a:t>area.</a:t>
            </a:r>
            <a:endParaRPr lang="en-US" sz="3200" dirty="0" smtClean="0"/>
          </a:p>
          <a:p>
            <a:pPr eaLnBrk="1" hangingPunct="1">
              <a:lnSpc>
                <a:spcPct val="90000"/>
              </a:lnSpc>
            </a:pPr>
            <a:r>
              <a:rPr lang="en-US" sz="3200" dirty="0" smtClean="0"/>
              <a:t>Parents should monitor what their children are texting and receiving, as well as who </a:t>
            </a:r>
            <a:r>
              <a:rPr lang="en-US" sz="3200" dirty="0" smtClean="0"/>
              <a:t>they </a:t>
            </a:r>
            <a:r>
              <a:rPr lang="en-US" sz="3200" dirty="0" smtClean="0"/>
              <a:t>talk to </a:t>
            </a:r>
            <a:r>
              <a:rPr lang="en-US" sz="3200" dirty="0" smtClean="0"/>
              <a:t>online.</a:t>
            </a:r>
            <a:endParaRPr lang="en-US" sz="3200" dirty="0" smtClean="0"/>
          </a:p>
          <a:p>
            <a:pPr eaLnBrk="1" hangingPunct="1">
              <a:lnSpc>
                <a:spcPct val="90000"/>
              </a:lnSpc>
            </a:pPr>
            <a:r>
              <a:rPr lang="en-US" sz="1600" dirty="0" smtClean="0">
                <a:hlinkClick r:id="rId3"/>
              </a:rPr>
              <a:t>http://www.cyberbullyalert.com/blog/2008/10/cyber-bullying-state-laws-and-policies/</a:t>
            </a:r>
            <a:endParaRPr lang="en-US" sz="1600" dirty="0" smtClean="0"/>
          </a:p>
          <a:p>
            <a:endParaRPr lang="en-US" dirty="0" smtClean="0"/>
          </a:p>
        </p:txBody>
      </p:sp>
      <p:pic>
        <p:nvPicPr>
          <p:cNvPr id="30723" name="Picture 9" descr="See full size image">
            <a:hlinkClick r:id="rId4"/>
          </p:cNvPr>
          <p:cNvPicPr>
            <a:picLocks noChangeAspect="1" noChangeArrowheads="1"/>
          </p:cNvPicPr>
          <p:nvPr/>
        </p:nvPicPr>
        <p:blipFill>
          <a:blip r:embed="rId5" cstate="print"/>
          <a:srcRect/>
          <a:stretch>
            <a:fillRect/>
          </a:stretch>
        </p:blipFill>
        <p:spPr bwMode="auto">
          <a:xfrm>
            <a:off x="5257800" y="4572000"/>
            <a:ext cx="3276600" cy="1801813"/>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Effect on Technology</a:t>
            </a:r>
          </a:p>
        </p:txBody>
      </p:sp>
      <p:sp>
        <p:nvSpPr>
          <p:cNvPr id="32770" name="Content Placeholder 2"/>
          <p:cNvSpPr>
            <a:spLocks noGrp="1"/>
          </p:cNvSpPr>
          <p:nvPr>
            <p:ph idx="1"/>
          </p:nvPr>
        </p:nvSpPr>
        <p:spPr/>
        <p:txBody>
          <a:bodyPr/>
          <a:lstStyle/>
          <a:p>
            <a:pPr eaLnBrk="1" hangingPunct="1"/>
            <a:r>
              <a:rPr lang="en-US" sz="2800" b="1" smtClean="0"/>
              <a:t>Use of technology increasing dramatically over all age groups</a:t>
            </a:r>
          </a:p>
          <a:p>
            <a:pPr lvl="1" eaLnBrk="1" hangingPunct="1"/>
            <a:r>
              <a:rPr lang="en-US" sz="2400" smtClean="0"/>
              <a:t>From 2004 to 2008, cell phone use among teens increased from 45% to 71%</a:t>
            </a:r>
          </a:p>
          <a:p>
            <a:pPr lvl="1" eaLnBrk="1" hangingPunct="1"/>
            <a:r>
              <a:rPr lang="en-US" sz="2400" smtClean="0"/>
              <a:t>From 2004 to 2008, cell phone use among adults increased from 65% to 77%</a:t>
            </a:r>
          </a:p>
          <a:p>
            <a:pPr lvl="1" eaLnBrk="1" hangingPunct="1"/>
            <a:r>
              <a:rPr lang="en-US" sz="2400" smtClean="0"/>
              <a:t>As of 2008, 60% of teens actually owned their own personal computer</a:t>
            </a:r>
          </a:p>
          <a:p>
            <a:pPr eaLnBrk="1" hangingPunct="1"/>
            <a:r>
              <a:rPr lang="en-US" sz="2800" b="1" smtClean="0"/>
              <a:t>As technology use increases, availability to cyber-bullying increases</a:t>
            </a:r>
          </a:p>
          <a:p>
            <a:pPr lvl="1" eaLnBrk="1" hangingPunct="1">
              <a:buFont typeface="Arial" charset="0"/>
              <a:buNone/>
            </a:pPr>
            <a:endParaRPr lang="en-US" sz="20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Cyber-Bullying Statistics</a:t>
            </a:r>
          </a:p>
        </p:txBody>
      </p:sp>
      <p:sp>
        <p:nvSpPr>
          <p:cNvPr id="13315" name="Content Placeholder 2"/>
          <p:cNvSpPr>
            <a:spLocks noGrp="1"/>
          </p:cNvSpPr>
          <p:nvPr>
            <p:ph idx="1"/>
          </p:nvPr>
        </p:nvSpPr>
        <p:spPr/>
        <p:txBody>
          <a:bodyPr>
            <a:normAutofit lnSpcReduction="10000"/>
          </a:bodyPr>
          <a:lstStyle/>
          <a:p>
            <a:pPr marL="420624" indent="-384048" eaLnBrk="1" fontAlgn="auto" hangingPunct="1">
              <a:spcAft>
                <a:spcPts val="0"/>
              </a:spcAft>
              <a:buFont typeface="Wingdings 2"/>
              <a:buChar char=""/>
              <a:defRPr/>
            </a:pPr>
            <a:r>
              <a:rPr lang="en-US" sz="2800" dirty="0" smtClean="0"/>
              <a:t>In 2009, 43% of teens surveyed said they had been victims of </a:t>
            </a:r>
            <a:r>
              <a:rPr lang="en-US" sz="2800" dirty="0" smtClean="0"/>
              <a:t>cyber-bullying.</a:t>
            </a:r>
            <a:endParaRPr lang="en-US" sz="2800" dirty="0" smtClean="0"/>
          </a:p>
          <a:p>
            <a:pPr marL="420624" indent="-384048" eaLnBrk="1" fontAlgn="auto" hangingPunct="1">
              <a:spcAft>
                <a:spcPts val="0"/>
              </a:spcAft>
              <a:buFont typeface="Wingdings 2"/>
              <a:buChar char=""/>
              <a:defRPr/>
            </a:pPr>
            <a:r>
              <a:rPr lang="en-US" sz="2800" dirty="0" smtClean="0"/>
              <a:t>80% of teens said that they either didn’t have parental rules for Internet use or found ways around </a:t>
            </a:r>
            <a:r>
              <a:rPr lang="en-US" sz="2800" dirty="0" smtClean="0"/>
              <a:t>them.</a:t>
            </a:r>
            <a:endParaRPr lang="en-US" sz="2800" dirty="0" smtClean="0"/>
          </a:p>
          <a:p>
            <a:pPr marL="420624" indent="-384048" eaLnBrk="1" fontAlgn="auto" hangingPunct="1">
              <a:spcAft>
                <a:spcPts val="0"/>
              </a:spcAft>
              <a:buFont typeface="Wingdings 2"/>
              <a:buChar char=""/>
              <a:defRPr/>
            </a:pPr>
            <a:r>
              <a:rPr lang="en-US" sz="2800" dirty="0" smtClean="0"/>
              <a:t>81% of teens surveyed said they believed other people cyber-bullied because they thought it was </a:t>
            </a:r>
            <a:r>
              <a:rPr lang="en-US" sz="2800" dirty="0" smtClean="0"/>
              <a:t>funny.</a:t>
            </a:r>
            <a:endParaRPr lang="en-US" sz="2800" dirty="0" smtClean="0"/>
          </a:p>
          <a:p>
            <a:pPr marL="420624" indent="-384048" eaLnBrk="1" fontAlgn="auto" hangingPunct="1">
              <a:spcAft>
                <a:spcPts val="0"/>
              </a:spcAft>
              <a:buFont typeface="Wingdings 2"/>
              <a:buChar char=""/>
              <a:defRPr/>
            </a:pPr>
            <a:r>
              <a:rPr lang="en-US" sz="2800" dirty="0" smtClean="0"/>
              <a:t>Of those cyber-bullied, 30% wanted to retaliate and only 11% told </a:t>
            </a:r>
            <a:r>
              <a:rPr lang="en-US" sz="2800" dirty="0" smtClean="0"/>
              <a:t>parents.</a:t>
            </a:r>
            <a:endParaRPr lang="en-US"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p:cNvSpPr>
            <a:spLocks noGrp="1"/>
          </p:cNvSpPr>
          <p:nvPr>
            <p:ph type="title"/>
          </p:nvPr>
        </p:nvSpPr>
        <p:spPr/>
        <p:txBody>
          <a:bodyPr/>
          <a:lstStyle/>
          <a:p>
            <a:pPr eaLnBrk="1" hangingPunct="1"/>
            <a:r>
              <a:rPr lang="en-US" smtClean="0"/>
              <a:t>Definitions</a:t>
            </a:r>
          </a:p>
        </p:txBody>
      </p:sp>
      <p:sp>
        <p:nvSpPr>
          <p:cNvPr id="15362" name="Content Placeholder 4"/>
          <p:cNvSpPr>
            <a:spLocks noGrp="1"/>
          </p:cNvSpPr>
          <p:nvPr>
            <p:ph idx="1"/>
          </p:nvPr>
        </p:nvSpPr>
        <p:spPr/>
        <p:txBody>
          <a:bodyPr/>
          <a:lstStyle/>
          <a:p>
            <a:pPr eaLnBrk="1" hangingPunct="1"/>
            <a:r>
              <a:rPr lang="en-US" smtClean="0"/>
              <a:t>Wikipedia</a:t>
            </a:r>
          </a:p>
          <a:p>
            <a:pPr lvl="1" eaLnBrk="1" hangingPunct="1"/>
            <a:r>
              <a:rPr lang="en-US" smtClean="0"/>
              <a:t>“Involves the use of information and communication technology to support deliberate, repeated, and hostile behavior by an individual or group that is intended to harm others.”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Technology Control</a:t>
            </a:r>
          </a:p>
        </p:txBody>
      </p:sp>
      <p:sp>
        <p:nvSpPr>
          <p:cNvPr id="14339" name="Content Placeholder 2"/>
          <p:cNvSpPr>
            <a:spLocks noGrp="1"/>
          </p:cNvSpPr>
          <p:nvPr>
            <p:ph idx="1"/>
          </p:nvPr>
        </p:nvSpPr>
        <p:spPr/>
        <p:txBody>
          <a:bodyPr>
            <a:normAutofit lnSpcReduction="10000"/>
          </a:bodyPr>
          <a:lstStyle/>
          <a:p>
            <a:pPr marL="420624" indent="-384048" eaLnBrk="1" fontAlgn="auto" hangingPunct="1">
              <a:spcAft>
                <a:spcPts val="0"/>
              </a:spcAft>
              <a:buFont typeface="Wingdings 2"/>
              <a:buChar char=""/>
              <a:defRPr/>
            </a:pPr>
            <a:r>
              <a:rPr lang="en-US" b="1" smtClean="0"/>
              <a:t>Parents</a:t>
            </a:r>
          </a:p>
          <a:p>
            <a:pPr marL="722376" lvl="1" indent="-274320" eaLnBrk="1" fontAlgn="auto" hangingPunct="1">
              <a:spcAft>
                <a:spcPts val="0"/>
              </a:spcAft>
              <a:buFont typeface="Wingdings 2"/>
              <a:buChar char=""/>
              <a:defRPr/>
            </a:pPr>
            <a:r>
              <a:rPr lang="en-US" smtClean="0"/>
              <a:t>Enforce parental control settings over social networking websites and chat rooms</a:t>
            </a:r>
          </a:p>
          <a:p>
            <a:pPr marL="722376" lvl="1" indent="-274320" eaLnBrk="1" fontAlgn="auto" hangingPunct="1">
              <a:spcAft>
                <a:spcPts val="0"/>
              </a:spcAft>
              <a:buFont typeface="Wingdings 2"/>
              <a:buChar char=""/>
              <a:defRPr/>
            </a:pPr>
            <a:r>
              <a:rPr lang="en-US" smtClean="0"/>
              <a:t>Set ground rules for Internet usage</a:t>
            </a:r>
          </a:p>
          <a:p>
            <a:pPr marL="722376" lvl="1" indent="-274320" eaLnBrk="1" fontAlgn="auto" hangingPunct="1">
              <a:spcAft>
                <a:spcPts val="0"/>
              </a:spcAft>
              <a:buFont typeface="Wingdings 2"/>
              <a:buChar char=""/>
              <a:defRPr/>
            </a:pPr>
            <a:r>
              <a:rPr lang="en-US" smtClean="0"/>
              <a:t>Allow limited or no text messaging on cell phones</a:t>
            </a:r>
          </a:p>
          <a:p>
            <a:pPr marL="722376" lvl="1" indent="-274320" eaLnBrk="1" fontAlgn="auto" hangingPunct="1">
              <a:spcAft>
                <a:spcPts val="0"/>
              </a:spcAft>
              <a:buFont typeface="Wingdings 2"/>
              <a:buChar char=""/>
              <a:defRPr/>
            </a:pPr>
            <a:r>
              <a:rPr lang="en-US" smtClean="0"/>
              <a:t>Monitor cell phone usage</a:t>
            </a:r>
          </a:p>
          <a:p>
            <a:pPr marL="722376" lvl="1" indent="-274320" eaLnBrk="1" fontAlgn="auto" hangingPunct="1">
              <a:spcAft>
                <a:spcPts val="0"/>
              </a:spcAft>
              <a:buFont typeface="Wingdings 2"/>
              <a:buChar char=""/>
              <a:defRPr/>
            </a:pPr>
            <a:r>
              <a:rPr lang="en-US" smtClean="0"/>
              <a:t>Inform children about cyber-bullying and encourage them to report it </a:t>
            </a:r>
          </a:p>
          <a:p>
            <a:pPr marL="722376" lvl="1" indent="-274320" eaLnBrk="1" fontAlgn="auto" hangingPunct="1">
              <a:spcAft>
                <a:spcPts val="0"/>
              </a:spcAft>
              <a:buFont typeface="Wingdings 2"/>
              <a:buChar char=""/>
              <a:defRPr/>
            </a:pPr>
            <a:r>
              <a:rPr lang="en-US" smtClean="0"/>
              <a:t>Discourage retaliation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t>Technology Control</a:t>
            </a:r>
          </a:p>
        </p:txBody>
      </p:sp>
      <p:sp>
        <p:nvSpPr>
          <p:cNvPr id="35842" name="Content Placeholder 2"/>
          <p:cNvSpPr>
            <a:spLocks noGrp="1"/>
          </p:cNvSpPr>
          <p:nvPr>
            <p:ph idx="1"/>
          </p:nvPr>
        </p:nvSpPr>
        <p:spPr/>
        <p:txBody>
          <a:bodyPr/>
          <a:lstStyle/>
          <a:p>
            <a:pPr eaLnBrk="1" hangingPunct="1"/>
            <a:r>
              <a:rPr lang="en-US" b="1" smtClean="0"/>
              <a:t>Schools</a:t>
            </a:r>
          </a:p>
          <a:p>
            <a:pPr lvl="1" eaLnBrk="1" hangingPunct="1"/>
            <a:r>
              <a:rPr lang="en-US" smtClean="0"/>
              <a:t>Block social networking sites and chat rooms</a:t>
            </a:r>
          </a:p>
          <a:p>
            <a:pPr lvl="1" eaLnBrk="1" hangingPunct="1"/>
            <a:r>
              <a:rPr lang="en-US" smtClean="0"/>
              <a:t>Inform children of cyber-bullying, consequences of doing so, and provide an anonymous reporting system</a:t>
            </a:r>
          </a:p>
          <a:p>
            <a:pPr lvl="1" eaLnBrk="1" hangingPunct="1"/>
            <a:r>
              <a:rPr lang="en-US" smtClean="0"/>
              <a:t>Prohibit cell phone usage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b="1" smtClean="0"/>
              <a:t>Issues Which Enable Problematic Behavior</a:t>
            </a:r>
          </a:p>
        </p:txBody>
      </p:sp>
      <p:sp>
        <p:nvSpPr>
          <p:cNvPr id="36866" name="Content Placeholder 2"/>
          <p:cNvSpPr>
            <a:spLocks noGrp="1"/>
          </p:cNvSpPr>
          <p:nvPr>
            <p:ph idx="1"/>
          </p:nvPr>
        </p:nvSpPr>
        <p:spPr/>
        <p:txBody>
          <a:bodyPr/>
          <a:lstStyle/>
          <a:p>
            <a:pPr eaLnBrk="1" hangingPunct="1"/>
            <a:endParaRPr lang="en-US" sz="2800" smtClean="0"/>
          </a:p>
          <a:p>
            <a:pPr eaLnBrk="1" hangingPunct="1"/>
            <a:r>
              <a:rPr lang="en-US" sz="2800" smtClean="0"/>
              <a:t>Bullies use technology to prey on victims with tech-toys much more prevalent</a:t>
            </a:r>
          </a:p>
          <a:p>
            <a:pPr eaLnBrk="1" hangingPunct="1"/>
            <a:r>
              <a:rPr lang="en-US" sz="2800" smtClean="0"/>
              <a:t>Anonymity attractive </a:t>
            </a:r>
          </a:p>
          <a:p>
            <a:pPr eaLnBrk="1" hangingPunct="1"/>
            <a:r>
              <a:rPr lang="en-US" sz="2800" smtClean="0"/>
              <a:t>Desire a reaction or a laugh</a:t>
            </a:r>
          </a:p>
          <a:p>
            <a:pPr eaLnBrk="1" hangingPunct="1"/>
            <a:r>
              <a:rPr lang="en-US" sz="2800" smtClean="0"/>
              <a:t>Cyber-communication bullies often a very different demographic than physical bullying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457200" y="304800"/>
            <a:ext cx="7467600" cy="1143000"/>
          </a:xfrm>
        </p:spPr>
        <p:txBody>
          <a:bodyPr/>
          <a:lstStyle/>
          <a:p>
            <a:pPr eaLnBrk="1" hangingPunct="1"/>
            <a:r>
              <a:rPr lang="en-US" b="1" smtClean="0"/>
              <a:t>Types of Cyber-bullying in the Workplace</a:t>
            </a:r>
          </a:p>
        </p:txBody>
      </p:sp>
      <p:sp>
        <p:nvSpPr>
          <p:cNvPr id="37890" name="Rectangle 3"/>
          <p:cNvSpPr>
            <a:spLocks noGrp="1" noChangeArrowheads="1"/>
          </p:cNvSpPr>
          <p:nvPr>
            <p:ph idx="1"/>
          </p:nvPr>
        </p:nvSpPr>
        <p:spPr/>
        <p:txBody>
          <a:bodyPr/>
          <a:lstStyle/>
          <a:p>
            <a:pPr eaLnBrk="1" hangingPunct="1">
              <a:lnSpc>
                <a:spcPct val="90000"/>
              </a:lnSpc>
            </a:pPr>
            <a:r>
              <a:rPr lang="en-US" sz="2000" b="1" smtClean="0"/>
              <a:t>Emailing</a:t>
            </a:r>
          </a:p>
          <a:p>
            <a:pPr lvl="1" eaLnBrk="1" hangingPunct="1">
              <a:lnSpc>
                <a:spcPct val="90000"/>
              </a:lnSpc>
            </a:pPr>
            <a:r>
              <a:rPr lang="en-US" sz="2000" smtClean="0"/>
              <a:t>Persistent emailing in a harassment or stalking manner</a:t>
            </a:r>
          </a:p>
          <a:p>
            <a:pPr lvl="1" eaLnBrk="1" hangingPunct="1">
              <a:lnSpc>
                <a:spcPct val="90000"/>
              </a:lnSpc>
            </a:pPr>
            <a:r>
              <a:rPr lang="en-US" sz="2000" smtClean="0"/>
              <a:t>Employee to employee</a:t>
            </a:r>
          </a:p>
          <a:p>
            <a:pPr lvl="1" eaLnBrk="1" hangingPunct="1">
              <a:lnSpc>
                <a:spcPct val="90000"/>
              </a:lnSpc>
            </a:pPr>
            <a:r>
              <a:rPr lang="en-US" sz="2000" smtClean="0"/>
              <a:t>Employee to customer</a:t>
            </a:r>
          </a:p>
          <a:p>
            <a:pPr eaLnBrk="1" hangingPunct="1">
              <a:lnSpc>
                <a:spcPct val="90000"/>
              </a:lnSpc>
            </a:pPr>
            <a:r>
              <a:rPr lang="en-US" sz="2000" b="1" smtClean="0"/>
              <a:t>Instant Messaging</a:t>
            </a:r>
          </a:p>
          <a:p>
            <a:pPr lvl="1" eaLnBrk="1" hangingPunct="1">
              <a:lnSpc>
                <a:spcPct val="90000"/>
              </a:lnSpc>
            </a:pPr>
            <a:r>
              <a:rPr lang="en-US" sz="2000" smtClean="0"/>
              <a:t>Employee  to employee</a:t>
            </a:r>
          </a:p>
          <a:p>
            <a:pPr eaLnBrk="1" hangingPunct="1">
              <a:lnSpc>
                <a:spcPct val="90000"/>
              </a:lnSpc>
            </a:pPr>
            <a:r>
              <a:rPr lang="en-US" sz="2000" b="1" smtClean="0"/>
              <a:t>Phoning</a:t>
            </a:r>
            <a:r>
              <a:rPr lang="en-US" sz="2000" smtClean="0"/>
              <a:t> and </a:t>
            </a:r>
            <a:r>
              <a:rPr lang="en-US" sz="2000" b="1" smtClean="0"/>
              <a:t>Text messaging</a:t>
            </a:r>
          </a:p>
          <a:p>
            <a:pPr eaLnBrk="1" hangingPunct="1">
              <a:lnSpc>
                <a:spcPct val="90000"/>
              </a:lnSpc>
            </a:pPr>
            <a:r>
              <a:rPr lang="en-US" sz="2000" b="1" smtClean="0"/>
              <a:t>Facebooking/Social Networking online</a:t>
            </a:r>
          </a:p>
          <a:p>
            <a:pPr lvl="1" eaLnBrk="1" hangingPunct="1">
              <a:lnSpc>
                <a:spcPct val="90000"/>
              </a:lnSpc>
            </a:pPr>
            <a:r>
              <a:rPr lang="en-US" sz="2000" smtClean="0"/>
              <a:t>Looking at and/or giving out someone's personal and confidential information without consent</a:t>
            </a:r>
          </a:p>
          <a:p>
            <a:pPr eaLnBrk="1" hangingPunct="1">
              <a:lnSpc>
                <a:spcPct val="90000"/>
              </a:lnSpc>
            </a:pPr>
            <a:r>
              <a:rPr lang="en-US" sz="2000" smtClean="0"/>
              <a:t>Recent research shows in an exploratory study 1 in 10 of all respondents, could be considered to have experienced some form of cyber-bullying at least once a week.</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026"/>
          <p:cNvSpPr>
            <a:spLocks noGrp="1" noChangeArrowheads="1"/>
          </p:cNvSpPr>
          <p:nvPr>
            <p:ph type="title"/>
          </p:nvPr>
        </p:nvSpPr>
        <p:spPr/>
        <p:txBody>
          <a:bodyPr/>
          <a:lstStyle/>
          <a:p>
            <a:pPr eaLnBrk="1" hangingPunct="1"/>
            <a:r>
              <a:rPr lang="en-US" b="1" smtClean="0"/>
              <a:t>Effects of Cyber-bullying  in the Workplace</a:t>
            </a:r>
          </a:p>
        </p:txBody>
      </p:sp>
      <p:sp>
        <p:nvSpPr>
          <p:cNvPr id="38914" name="Rectangle 1027"/>
          <p:cNvSpPr>
            <a:spLocks noGrp="1" noChangeArrowheads="1"/>
          </p:cNvSpPr>
          <p:nvPr>
            <p:ph idx="1"/>
          </p:nvPr>
        </p:nvSpPr>
        <p:spPr/>
        <p:txBody>
          <a:bodyPr/>
          <a:lstStyle/>
          <a:p>
            <a:pPr eaLnBrk="1" hangingPunct="1">
              <a:lnSpc>
                <a:spcPct val="90000"/>
              </a:lnSpc>
            </a:pPr>
            <a:r>
              <a:rPr lang="en-US" sz="2800" smtClean="0"/>
              <a:t>Negative effect on the culture of the organization </a:t>
            </a:r>
          </a:p>
          <a:p>
            <a:pPr eaLnBrk="1" hangingPunct="1">
              <a:lnSpc>
                <a:spcPct val="90000"/>
              </a:lnSpc>
            </a:pPr>
            <a:r>
              <a:rPr lang="en-US" sz="2800" smtClean="0"/>
              <a:t>Victims can have emotional and physical symptoms, and can affect future career advancements </a:t>
            </a:r>
          </a:p>
          <a:p>
            <a:pPr eaLnBrk="1" hangingPunct="1">
              <a:lnSpc>
                <a:spcPct val="90000"/>
              </a:lnSpc>
            </a:pPr>
            <a:r>
              <a:rPr lang="en-US" sz="2800" smtClean="0"/>
              <a:t>Affects moral of company </a:t>
            </a:r>
          </a:p>
          <a:p>
            <a:pPr eaLnBrk="1" hangingPunct="1">
              <a:lnSpc>
                <a:spcPct val="90000"/>
              </a:lnSpc>
            </a:pPr>
            <a:r>
              <a:rPr lang="en-US" sz="2800" smtClean="0"/>
              <a:t>Reduces commitment to the company</a:t>
            </a:r>
          </a:p>
          <a:p>
            <a:pPr eaLnBrk="1" hangingPunct="1">
              <a:lnSpc>
                <a:spcPct val="90000"/>
              </a:lnSpc>
            </a:pPr>
            <a:r>
              <a:rPr lang="en-US" sz="2800" smtClean="0"/>
              <a:t>Lowers job satisfaction</a:t>
            </a:r>
          </a:p>
          <a:p>
            <a:pPr eaLnBrk="1" hangingPunct="1">
              <a:lnSpc>
                <a:spcPct val="90000"/>
              </a:lnSpc>
            </a:pPr>
            <a:r>
              <a:rPr lang="en-US" sz="2800" smtClean="0"/>
              <a:t>Negative consequences for teamwork and job relationships</a:t>
            </a:r>
          </a:p>
          <a:p>
            <a:pPr eaLnBrk="1" hangingPunct="1">
              <a:lnSpc>
                <a:spcPct val="90000"/>
              </a:lnSpc>
              <a:buFontTx/>
              <a:buNone/>
            </a:pPr>
            <a:endParaRPr lang="en-US" sz="2400" smtClean="0">
              <a:latin typeface="Berlin Sans FB"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b="1" smtClean="0"/>
              <a:t>Tips to Handle Workplace Cyber-bullying</a:t>
            </a:r>
          </a:p>
        </p:txBody>
      </p:sp>
      <p:sp>
        <p:nvSpPr>
          <p:cNvPr id="3075" name="Rectangle 3"/>
          <p:cNvSpPr>
            <a:spLocks noGrp="1" noChangeArrowheads="1"/>
          </p:cNvSpPr>
          <p:nvPr>
            <p:ph idx="1"/>
          </p:nvPr>
        </p:nvSpPr>
        <p:spPr/>
        <p:txBody>
          <a:bodyPr>
            <a:normAutofit lnSpcReduction="10000"/>
          </a:bodyPr>
          <a:lstStyle/>
          <a:p>
            <a:pPr marL="420624" indent="-384048" eaLnBrk="1" fontAlgn="auto" hangingPunct="1">
              <a:lnSpc>
                <a:spcPct val="80000"/>
              </a:lnSpc>
              <a:spcAft>
                <a:spcPts val="0"/>
              </a:spcAft>
              <a:buFont typeface="Wingdings 2"/>
              <a:buChar char=""/>
              <a:defRPr/>
            </a:pPr>
            <a:r>
              <a:rPr lang="en-US" sz="1800" dirty="0" smtClean="0"/>
              <a:t>Save emails that contain bullying messages.  Most companies have a way to find out who owns each account, which can block that email address from sending you anything. In addition, the email can serve as evidence that you are being bullied.</a:t>
            </a:r>
          </a:p>
          <a:p>
            <a:pPr marL="420624" indent="-384048" eaLnBrk="1" fontAlgn="auto" hangingPunct="1">
              <a:lnSpc>
                <a:spcPct val="80000"/>
              </a:lnSpc>
              <a:spcAft>
                <a:spcPts val="0"/>
              </a:spcAft>
              <a:buFontTx/>
              <a:buNone/>
              <a:defRPr/>
            </a:pPr>
            <a:endParaRPr lang="en-US" sz="1800" dirty="0" smtClean="0"/>
          </a:p>
          <a:p>
            <a:pPr marL="420624" indent="-384048" eaLnBrk="1" fontAlgn="auto" hangingPunct="1">
              <a:lnSpc>
                <a:spcPct val="80000"/>
              </a:lnSpc>
              <a:spcAft>
                <a:spcPts val="0"/>
              </a:spcAft>
              <a:buFont typeface="Wingdings 2"/>
              <a:buChar char=""/>
              <a:defRPr/>
            </a:pPr>
            <a:r>
              <a:rPr lang="en-US" sz="1800" dirty="0" smtClean="0"/>
              <a:t>Only use work email address for work.  Set up a different email account for personal use.</a:t>
            </a:r>
          </a:p>
          <a:p>
            <a:pPr marL="420624" indent="-384048" eaLnBrk="1" fontAlgn="auto" hangingPunct="1">
              <a:lnSpc>
                <a:spcPct val="80000"/>
              </a:lnSpc>
              <a:spcAft>
                <a:spcPts val="0"/>
              </a:spcAft>
              <a:buFontTx/>
              <a:buNone/>
              <a:defRPr/>
            </a:pPr>
            <a:endParaRPr lang="en-US" sz="1800" dirty="0" smtClean="0"/>
          </a:p>
          <a:p>
            <a:pPr marL="420624" indent="-384048" eaLnBrk="1" fontAlgn="auto" hangingPunct="1">
              <a:lnSpc>
                <a:spcPct val="80000"/>
              </a:lnSpc>
              <a:spcAft>
                <a:spcPts val="0"/>
              </a:spcAft>
              <a:buFont typeface="Wingdings 2"/>
              <a:buChar char=""/>
              <a:defRPr/>
            </a:pPr>
            <a:r>
              <a:rPr lang="en-US" sz="1800" dirty="0" smtClean="0"/>
              <a:t>Be cautious on giving online connections (ex. through social networking sites) your company's name. It's relatively easy to figure out someone's work email address if you know her name and the company she works for.</a:t>
            </a:r>
          </a:p>
          <a:p>
            <a:pPr marL="420624" indent="-384048" eaLnBrk="1" fontAlgn="auto" hangingPunct="1">
              <a:lnSpc>
                <a:spcPct val="80000"/>
              </a:lnSpc>
              <a:spcAft>
                <a:spcPts val="0"/>
              </a:spcAft>
              <a:buFontTx/>
              <a:buNone/>
              <a:defRPr/>
            </a:pPr>
            <a:endParaRPr lang="en-US" sz="1800" dirty="0" smtClean="0"/>
          </a:p>
          <a:p>
            <a:pPr marL="420624" indent="-384048" eaLnBrk="1" fontAlgn="auto" hangingPunct="1">
              <a:lnSpc>
                <a:spcPct val="80000"/>
              </a:lnSpc>
              <a:spcAft>
                <a:spcPts val="0"/>
              </a:spcAft>
              <a:buFont typeface="Wingdings 2"/>
              <a:buChar char=""/>
              <a:defRPr/>
            </a:pPr>
            <a:r>
              <a:rPr lang="en-US" sz="1800" dirty="0" smtClean="0"/>
              <a:t>Find out if your email program has a filter that allows only those on your "safe" list to send you emails. They have to be approved by you. Download an email verification program from the Internet that ensures you are in control of who sends you emails. </a:t>
            </a:r>
          </a:p>
          <a:p>
            <a:pPr marL="420624" indent="-384048" eaLnBrk="1" fontAlgn="auto" hangingPunct="1">
              <a:lnSpc>
                <a:spcPct val="80000"/>
              </a:lnSpc>
              <a:spcAft>
                <a:spcPts val="0"/>
              </a:spcAft>
              <a:buFontTx/>
              <a:buNone/>
              <a:defRPr/>
            </a:pPr>
            <a:endParaRPr lang="en-US" sz="1800" dirty="0" smtClean="0"/>
          </a:p>
          <a:p>
            <a:pPr marL="420624" indent="-384048" eaLnBrk="1" fontAlgn="auto" hangingPunct="1">
              <a:lnSpc>
                <a:spcPct val="80000"/>
              </a:lnSpc>
              <a:spcAft>
                <a:spcPts val="0"/>
              </a:spcAft>
              <a:buFont typeface="Wingdings 2"/>
              <a:buChar char=""/>
              <a:defRPr/>
            </a:pPr>
            <a:r>
              <a:rPr lang="en-US" sz="1800" dirty="0" smtClean="0"/>
              <a:t>Text message users can block phone numbers once you identify a bully's number.</a:t>
            </a:r>
          </a:p>
          <a:p>
            <a:pPr marL="420624" indent="-384048" eaLnBrk="1" fontAlgn="auto" hangingPunct="1">
              <a:lnSpc>
                <a:spcPct val="80000"/>
              </a:lnSpc>
              <a:spcAft>
                <a:spcPts val="0"/>
              </a:spcAft>
              <a:buFont typeface="Wingdings 2"/>
              <a:buChar char=""/>
              <a:defRPr/>
            </a:pPr>
            <a:endParaRPr lang="en-US" sz="1600" dirty="0" smtClean="0">
              <a:latin typeface="Berlin Sans FB" pitchFamily="34" charset="0"/>
            </a:endParaRPr>
          </a:p>
          <a:p>
            <a:pPr marL="420624" indent="-384048" eaLnBrk="1" fontAlgn="auto" hangingPunct="1">
              <a:lnSpc>
                <a:spcPct val="80000"/>
              </a:lnSpc>
              <a:spcAft>
                <a:spcPts val="0"/>
              </a:spcAft>
              <a:buFontTx/>
              <a:buNone/>
              <a:defRPr/>
            </a:pPr>
            <a:endParaRPr lang="en-US" sz="1400" dirty="0" smtClean="0"/>
          </a:p>
          <a:p>
            <a:pPr marL="420624" indent="-384048" eaLnBrk="1" fontAlgn="auto" hangingPunct="1">
              <a:lnSpc>
                <a:spcPct val="80000"/>
              </a:lnSpc>
              <a:spcAft>
                <a:spcPts val="0"/>
              </a:spcAft>
              <a:buFontTx/>
              <a:buNone/>
              <a:defRPr/>
            </a:pPr>
            <a:endParaRPr lang="en-US" sz="28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sz="4400" b="1" smtClean="0"/>
              <a:t>Cyber-bullying and Management in IT World</a:t>
            </a:r>
          </a:p>
        </p:txBody>
      </p:sp>
      <p:sp>
        <p:nvSpPr>
          <p:cNvPr id="40962" name="Rectangle 3"/>
          <p:cNvSpPr>
            <a:spLocks noGrp="1" noChangeArrowheads="1"/>
          </p:cNvSpPr>
          <p:nvPr>
            <p:ph idx="1"/>
          </p:nvPr>
        </p:nvSpPr>
        <p:spPr/>
        <p:txBody>
          <a:bodyPr/>
          <a:lstStyle/>
          <a:p>
            <a:pPr eaLnBrk="1" hangingPunct="1"/>
            <a:r>
              <a:rPr lang="en-US" sz="1800" smtClean="0"/>
              <a:t>Managers need to dutifully monitor IM and emails within workplace</a:t>
            </a:r>
          </a:p>
          <a:p>
            <a:pPr lvl="1" eaLnBrk="1" hangingPunct="1"/>
            <a:r>
              <a:rPr lang="en-US" sz="1600" smtClean="0"/>
              <a:t>All communication between employees and with customers should be censored and tracked for evidence of occurrence</a:t>
            </a:r>
          </a:p>
          <a:p>
            <a:pPr lvl="1" eaLnBrk="1" hangingPunct="1"/>
            <a:r>
              <a:rPr lang="en-US" sz="1600" smtClean="0"/>
              <a:t>Nothing online is anonymous</a:t>
            </a:r>
          </a:p>
          <a:p>
            <a:pPr lvl="1" eaLnBrk="1" hangingPunct="1">
              <a:buFontTx/>
              <a:buNone/>
            </a:pPr>
            <a:endParaRPr lang="en-US" sz="1600" smtClean="0"/>
          </a:p>
          <a:p>
            <a:pPr eaLnBrk="1" hangingPunct="1"/>
            <a:r>
              <a:rPr lang="en-US" sz="1800" smtClean="0"/>
              <a:t>Set strict rules and boundaries</a:t>
            </a:r>
          </a:p>
          <a:p>
            <a:pPr lvl="1" eaLnBrk="1" hangingPunct="1"/>
            <a:r>
              <a:rPr lang="en-US" sz="1600" smtClean="0"/>
              <a:t>Make sure the rules are clear and that employees understand them</a:t>
            </a:r>
          </a:p>
          <a:p>
            <a:pPr lvl="1" eaLnBrk="1" hangingPunct="1"/>
            <a:r>
              <a:rPr lang="en-US" sz="1600" smtClean="0"/>
              <a:t>Any harassment of co-workers by electronic means should not be tolerated</a:t>
            </a:r>
          </a:p>
          <a:p>
            <a:pPr lvl="1" eaLnBrk="1" hangingPunct="1">
              <a:buFontTx/>
              <a:buNone/>
            </a:pPr>
            <a:endParaRPr lang="en-US" sz="1600" smtClean="0">
              <a:solidFill>
                <a:srgbClr val="000000"/>
              </a:solidFill>
              <a:cs typeface="Arial" charset="0"/>
            </a:endParaRPr>
          </a:p>
          <a:p>
            <a:pPr eaLnBrk="1" hangingPunct="1"/>
            <a:r>
              <a:rPr lang="en-US" sz="1800" smtClean="0">
                <a:cs typeface="Arial" charset="0"/>
              </a:rPr>
              <a:t>Workers should report cyber-bullying of any severity</a:t>
            </a:r>
          </a:p>
          <a:p>
            <a:pPr lvl="1" eaLnBrk="1" hangingPunct="1"/>
            <a:r>
              <a:rPr lang="en-US" sz="1600" smtClean="0">
                <a:cs typeface="Arial" charset="0"/>
              </a:rPr>
              <a:t>When employees come with complaints about cyber-bulling, take them seriously and investigate fairly. When that happens, you might decide to closely monitor the alleged harasser’s computer use</a:t>
            </a:r>
          </a:p>
          <a:p>
            <a:pPr eaLnBrk="1" hangingPunct="1"/>
            <a:endParaRPr lang="en-US" sz="16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t>References</a:t>
            </a:r>
          </a:p>
        </p:txBody>
      </p:sp>
      <p:sp>
        <p:nvSpPr>
          <p:cNvPr id="41986" name="Content Placeholder 2"/>
          <p:cNvSpPr>
            <a:spLocks noGrp="1"/>
          </p:cNvSpPr>
          <p:nvPr>
            <p:ph idx="1"/>
          </p:nvPr>
        </p:nvSpPr>
        <p:spPr/>
        <p:txBody>
          <a:bodyPr/>
          <a:lstStyle/>
          <a:p>
            <a:pPr eaLnBrk="1" hangingPunct="1"/>
            <a:r>
              <a:rPr lang="en-US" sz="1600" smtClean="0">
                <a:hlinkClick r:id="rId2"/>
              </a:rPr>
              <a:t>http://www.pewinternet.org/~/media//Files/Reports/2009/PIP%20Teens%20and%20Mobile%20Phones%20Data%20Memo.pdf</a:t>
            </a:r>
            <a:endParaRPr lang="en-US" sz="1600" smtClean="0"/>
          </a:p>
          <a:p>
            <a:pPr eaLnBrk="1" hangingPunct="1"/>
            <a:endParaRPr lang="en-US" sz="1600" smtClean="0">
              <a:hlinkClick r:id="rId3"/>
            </a:endParaRPr>
          </a:p>
          <a:p>
            <a:pPr eaLnBrk="1" hangingPunct="1"/>
            <a:r>
              <a:rPr lang="en-US" sz="1600" smtClean="0">
                <a:hlinkClick r:id="rId3"/>
              </a:rPr>
              <a:t>http://www.ncpc.org/resources/files/pdf/bullying/cyberbullying.pdf</a:t>
            </a:r>
            <a:endParaRPr lang="en-US" sz="1600" smtClean="0"/>
          </a:p>
          <a:p>
            <a:pPr eaLnBrk="1" hangingPunct="1"/>
            <a:endParaRPr lang="en-US" sz="1600" smtClean="0">
              <a:hlinkClick r:id="rId4"/>
            </a:endParaRPr>
          </a:p>
          <a:p>
            <a:pPr eaLnBrk="1" hangingPunct="1"/>
            <a:r>
              <a:rPr lang="en-US" sz="1600" smtClean="0">
                <a:hlinkClick r:id="rId4"/>
              </a:rPr>
              <a:t>http://www.stopcyberbullying.org/why_do_kids_cyberbully_each_other.html</a:t>
            </a:r>
            <a:endParaRPr lang="en-US" sz="1600" smtClean="0"/>
          </a:p>
          <a:p>
            <a:pPr eaLnBrk="1" hangingPunct="1"/>
            <a:endParaRPr lang="en-US" sz="1600" smtClean="0">
              <a:hlinkClick r:id="rId5"/>
            </a:endParaRPr>
          </a:p>
          <a:p>
            <a:pPr eaLnBrk="1" hangingPunct="1"/>
            <a:r>
              <a:rPr lang="en-US" sz="1600" smtClean="0">
                <a:hlinkClick r:id="rId5"/>
              </a:rPr>
              <a:t>http://www.personneltoday.com/articles/2007/07/26/41707/one+in+10+workers+experiences+cyber-bullying+in+the+workplace.html</a:t>
            </a:r>
            <a:r>
              <a:rPr lang="en-US" sz="1600" smtClean="0"/>
              <a:t> </a:t>
            </a:r>
          </a:p>
          <a:p>
            <a:pPr eaLnBrk="1" hangingPunct="1"/>
            <a:endParaRPr lang="en-US" sz="1600" smtClean="0"/>
          </a:p>
          <a:p>
            <a:pPr eaLnBrk="1" hangingPunct="1"/>
            <a:r>
              <a:rPr lang="en-US" sz="1600" smtClean="0">
                <a:hlinkClick r:id="rId6"/>
              </a:rPr>
              <a:t>http://www.shockmd.com/2009/07/22/cyberbullying-in-the-workplace/</a:t>
            </a:r>
            <a:r>
              <a:rPr lang="en-US" sz="1600" smtClean="0"/>
              <a:t/>
            </a:r>
            <a:br>
              <a:rPr lang="en-US" sz="1600" smtClean="0"/>
            </a:br>
            <a:endParaRPr lang="en-US" sz="1600" smtClean="0"/>
          </a:p>
          <a:p>
            <a:pPr eaLnBrk="1" hangingPunct="1"/>
            <a:r>
              <a:rPr lang="en-US" sz="1600" smtClean="0">
                <a:hlinkClick r:id="rId7"/>
              </a:rPr>
              <a:t>http://www.hrtechnews.com/are-there-cyber-bullies-in-your-office/</a:t>
            </a:r>
            <a:r>
              <a:rPr lang="en-US" sz="1600" smtClean="0"/>
              <a:t>  </a:t>
            </a:r>
          </a:p>
          <a:p>
            <a:pPr eaLnBrk="1" hangingPunct="1"/>
            <a:endParaRPr lang="en-US" sz="1600" smtClean="0"/>
          </a:p>
          <a:p>
            <a:pPr eaLnBrk="1" hangingPunct="1"/>
            <a:endParaRPr lang="en-US" sz="1400" smtClean="0"/>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Definitions</a:t>
            </a:r>
          </a:p>
        </p:txBody>
      </p:sp>
      <p:sp>
        <p:nvSpPr>
          <p:cNvPr id="16386" name="Content Placeholder 2"/>
          <p:cNvSpPr>
            <a:spLocks noGrp="1"/>
          </p:cNvSpPr>
          <p:nvPr>
            <p:ph idx="1"/>
          </p:nvPr>
        </p:nvSpPr>
        <p:spPr/>
        <p:txBody>
          <a:bodyPr/>
          <a:lstStyle/>
          <a:p>
            <a:pPr eaLnBrk="1" hangingPunct="1"/>
            <a:r>
              <a:rPr lang="en-US" smtClean="0"/>
              <a:t>National Crime Prevention Council</a:t>
            </a:r>
          </a:p>
          <a:p>
            <a:pPr lvl="1" eaLnBrk="1" hangingPunct="1"/>
            <a:r>
              <a:rPr lang="en-US" smtClean="0"/>
              <a:t>“When the Internet, cell phones, or other devices are used to send or post text or images intended to hurt or embarrass another person.”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Definitions</a:t>
            </a:r>
          </a:p>
        </p:txBody>
      </p:sp>
      <p:sp>
        <p:nvSpPr>
          <p:cNvPr id="17410" name="Content Placeholder 2"/>
          <p:cNvSpPr>
            <a:spLocks noGrp="1"/>
          </p:cNvSpPr>
          <p:nvPr>
            <p:ph idx="1"/>
          </p:nvPr>
        </p:nvSpPr>
        <p:spPr/>
        <p:txBody>
          <a:bodyPr/>
          <a:lstStyle/>
          <a:p>
            <a:pPr eaLnBrk="1" hangingPunct="1"/>
            <a:r>
              <a:rPr lang="en-US" smtClean="0"/>
              <a:t>Stopcyberbullying.org</a:t>
            </a:r>
          </a:p>
          <a:p>
            <a:pPr lvl="1" eaLnBrk="1" hangingPunct="1"/>
            <a:r>
              <a:rPr lang="en-US" smtClean="0"/>
              <a:t>“A situation when a child, tween or teen is repeatedly tormented, threatened, harrassed, humiliated, embarrassed, or otherwise targeted by another child or teenager when using text messages, E-mail, instant messaging or any other type of digital technology.”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p:txBody>
          <a:bodyPr/>
          <a:lstStyle/>
          <a:p>
            <a:pPr eaLnBrk="1" hangingPunct="1"/>
            <a:r>
              <a:rPr lang="en-US" smtClean="0"/>
              <a:t>Effects of Cyber-Bullying</a:t>
            </a:r>
          </a:p>
        </p:txBody>
      </p:sp>
      <p:sp>
        <p:nvSpPr>
          <p:cNvPr id="18434" name="Content Placeholder 5"/>
          <p:cNvSpPr>
            <a:spLocks noGrp="1"/>
          </p:cNvSpPr>
          <p:nvPr>
            <p:ph sz="quarter" idx="2"/>
          </p:nvPr>
        </p:nvSpPr>
        <p:spPr>
          <a:xfrm>
            <a:off x="457200" y="1517650"/>
            <a:ext cx="4040188" cy="3941763"/>
          </a:xfrm>
        </p:spPr>
        <p:txBody>
          <a:bodyPr/>
          <a:lstStyle/>
          <a:p>
            <a:pPr eaLnBrk="1" hangingPunct="1"/>
            <a:r>
              <a:rPr lang="en-US" smtClean="0"/>
              <a:t>Depression</a:t>
            </a:r>
          </a:p>
          <a:p>
            <a:pPr eaLnBrk="1" hangingPunct="1"/>
            <a:r>
              <a:rPr lang="en-US" smtClean="0"/>
              <a:t>Anxiety</a:t>
            </a:r>
          </a:p>
          <a:p>
            <a:pPr eaLnBrk="1" hangingPunct="1"/>
            <a:r>
              <a:rPr lang="en-US" smtClean="0"/>
              <a:t>Emotional Distress</a:t>
            </a:r>
          </a:p>
          <a:p>
            <a:pPr eaLnBrk="1" hangingPunct="1"/>
            <a:r>
              <a:rPr lang="en-US" smtClean="0"/>
              <a:t>Low self-esteem</a:t>
            </a:r>
          </a:p>
          <a:p>
            <a:pPr eaLnBrk="1" hangingPunct="1">
              <a:buFont typeface="Arial" charset="0"/>
              <a:buNone/>
            </a:pPr>
            <a:endParaRPr lang="en-US" smtClean="0"/>
          </a:p>
        </p:txBody>
      </p:sp>
      <p:sp>
        <p:nvSpPr>
          <p:cNvPr id="18435" name="Content Placeholder 10"/>
          <p:cNvSpPr>
            <a:spLocks noGrp="1"/>
          </p:cNvSpPr>
          <p:nvPr>
            <p:ph sz="quarter" idx="4"/>
          </p:nvPr>
        </p:nvSpPr>
        <p:spPr>
          <a:xfrm>
            <a:off x="4645025" y="1517650"/>
            <a:ext cx="4041775" cy="3941763"/>
          </a:xfrm>
        </p:spPr>
        <p:txBody>
          <a:bodyPr/>
          <a:lstStyle/>
          <a:p>
            <a:pPr eaLnBrk="1" hangingPunct="1"/>
            <a:r>
              <a:rPr lang="en-US" smtClean="0"/>
              <a:t>Avoidance of social situations</a:t>
            </a:r>
          </a:p>
          <a:p>
            <a:pPr eaLnBrk="1" hangingPunct="1"/>
            <a:r>
              <a:rPr lang="en-US" smtClean="0"/>
              <a:t>Physical violence</a:t>
            </a:r>
          </a:p>
          <a:p>
            <a:pPr eaLnBrk="1" hangingPunct="1"/>
            <a:r>
              <a:rPr lang="en-US" smtClean="0"/>
              <a:t>Self-inflicted harm</a:t>
            </a:r>
          </a:p>
          <a:p>
            <a:pPr eaLnBrk="1" hangingPunct="1"/>
            <a:r>
              <a:rPr lang="en-US" smtClean="0"/>
              <a:t>Suicide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6"/>
          <p:cNvSpPr>
            <a:spLocks noGrp="1"/>
          </p:cNvSpPr>
          <p:nvPr>
            <p:ph type="title"/>
          </p:nvPr>
        </p:nvSpPr>
        <p:spPr/>
        <p:txBody>
          <a:bodyPr/>
          <a:lstStyle/>
          <a:p>
            <a:pPr eaLnBrk="1" hangingPunct="1"/>
            <a:r>
              <a:rPr lang="en-US" smtClean="0"/>
              <a:t>Cyber-Bullying and the Law</a:t>
            </a:r>
          </a:p>
        </p:txBody>
      </p:sp>
      <p:sp>
        <p:nvSpPr>
          <p:cNvPr id="8" name="Content Placeholder 7"/>
          <p:cNvSpPr>
            <a:spLocks noGrp="1"/>
          </p:cNvSpPr>
          <p:nvPr>
            <p:ph idx="1"/>
          </p:nvPr>
        </p:nvSpPr>
        <p:spPr/>
        <p:txBody>
          <a:bodyPr rtlCol="0">
            <a:normAutofit fontScale="77500" lnSpcReduction="20000"/>
          </a:bodyPr>
          <a:lstStyle/>
          <a:p>
            <a:pPr marL="420624" indent="-384048" eaLnBrk="1" fontAlgn="auto" hangingPunct="1">
              <a:spcAft>
                <a:spcPts val="0"/>
              </a:spcAft>
              <a:buFont typeface="Arial" pitchFamily="34" charset="0"/>
              <a:buChar char="•"/>
              <a:defRPr/>
            </a:pPr>
            <a:r>
              <a:rPr lang="en-US" dirty="0" smtClean="0"/>
              <a:t>Lack of laws</a:t>
            </a:r>
          </a:p>
          <a:p>
            <a:pPr marL="722376" lvl="1" indent="-274320" eaLnBrk="1" fontAlgn="auto" hangingPunct="1">
              <a:spcAft>
                <a:spcPts val="0"/>
              </a:spcAft>
              <a:buFont typeface="Arial" pitchFamily="34" charset="0"/>
              <a:buChar char="–"/>
              <a:defRPr/>
            </a:pPr>
            <a:r>
              <a:rPr lang="en-US" dirty="0" smtClean="0"/>
              <a:t>Very few laws to govern the Internet and other digital technology.</a:t>
            </a:r>
          </a:p>
          <a:p>
            <a:pPr marL="420624" indent="-384048" eaLnBrk="1" fontAlgn="auto" hangingPunct="1">
              <a:spcAft>
                <a:spcPts val="0"/>
              </a:spcAft>
              <a:buFont typeface="Arial" pitchFamily="34" charset="0"/>
              <a:buChar char="•"/>
              <a:defRPr/>
            </a:pPr>
            <a:r>
              <a:rPr lang="en-US" dirty="0" smtClean="0"/>
              <a:t>New type of crime</a:t>
            </a:r>
          </a:p>
          <a:p>
            <a:pPr marL="722376" lvl="1" indent="-274320" eaLnBrk="1" fontAlgn="auto" hangingPunct="1">
              <a:spcAft>
                <a:spcPts val="0"/>
              </a:spcAft>
              <a:buFont typeface="Arial" pitchFamily="34" charset="0"/>
              <a:buChar char="–"/>
              <a:defRPr/>
            </a:pPr>
            <a:r>
              <a:rPr lang="en-US" dirty="0" smtClean="0"/>
              <a:t>While bullying isn’t new, cyber bullying is.</a:t>
            </a:r>
          </a:p>
          <a:p>
            <a:pPr marL="722376" lvl="1" indent="-274320" eaLnBrk="1" fontAlgn="auto" hangingPunct="1">
              <a:spcAft>
                <a:spcPts val="0"/>
              </a:spcAft>
              <a:buFont typeface="Arial" pitchFamily="34" charset="0"/>
              <a:buChar char="–"/>
              <a:defRPr/>
            </a:pPr>
            <a:r>
              <a:rPr lang="en-US" dirty="0" smtClean="0"/>
              <a:t> Very few existing laws can be applied to cyber bullying cases, unlike other digital crimes like identity theft, hacking…etc.</a:t>
            </a:r>
          </a:p>
          <a:p>
            <a:pPr marL="420624" indent="-384048" eaLnBrk="1" fontAlgn="auto" hangingPunct="1">
              <a:spcAft>
                <a:spcPts val="0"/>
              </a:spcAft>
              <a:buFont typeface="Arial" pitchFamily="34" charset="0"/>
              <a:buChar char="•"/>
              <a:defRPr/>
            </a:pPr>
            <a:r>
              <a:rPr lang="en-US" dirty="0" smtClean="0"/>
              <a:t>Jurisdiction?</a:t>
            </a:r>
          </a:p>
          <a:p>
            <a:pPr marL="722376" lvl="1" indent="-274320" eaLnBrk="1" fontAlgn="auto" hangingPunct="1">
              <a:spcAft>
                <a:spcPts val="0"/>
              </a:spcAft>
              <a:buFont typeface="Arial" pitchFamily="34" charset="0"/>
              <a:buChar char="–"/>
              <a:defRPr/>
            </a:pPr>
            <a:r>
              <a:rPr lang="en-US" dirty="0" smtClean="0"/>
              <a:t>Suspect and victim can be in different states or countries, while the servers used to communicate are in a third state or country.</a:t>
            </a:r>
          </a:p>
          <a:p>
            <a:pPr marL="722376" lvl="1" indent="-274320" eaLnBrk="1" fontAlgn="auto" hangingPunct="1">
              <a:spcAft>
                <a:spcPts val="0"/>
              </a:spcAft>
              <a:buFont typeface="Arial" pitchFamily="34" charset="0"/>
              <a:buChar char="–"/>
              <a:defRPr/>
            </a:pPr>
            <a:r>
              <a:rPr lang="en-US" dirty="0" smtClean="0"/>
              <a:t>Where should the court case be held and who’s laws should be applied?  The victims? The accused? Or the location of the servers running the actual site?</a:t>
            </a:r>
          </a:p>
          <a:p>
            <a:pPr marL="722376" lvl="1" indent="-274320"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6"/>
          <p:cNvSpPr>
            <a:spLocks noGrp="1"/>
          </p:cNvSpPr>
          <p:nvPr>
            <p:ph type="title"/>
          </p:nvPr>
        </p:nvSpPr>
        <p:spPr/>
        <p:txBody>
          <a:bodyPr/>
          <a:lstStyle/>
          <a:p>
            <a:pPr eaLnBrk="1" hangingPunct="1"/>
            <a:r>
              <a:rPr lang="en-US" smtClean="0"/>
              <a:t>U.S. vs Lori Drew</a:t>
            </a:r>
          </a:p>
        </p:txBody>
      </p:sp>
      <p:sp>
        <p:nvSpPr>
          <p:cNvPr id="8" name="Content Placeholder 7"/>
          <p:cNvSpPr>
            <a:spLocks noGrp="1"/>
          </p:cNvSpPr>
          <p:nvPr>
            <p:ph idx="1"/>
          </p:nvPr>
        </p:nvSpPr>
        <p:spPr/>
        <p:txBody>
          <a:bodyPr rtlCol="0">
            <a:normAutofit fontScale="85000" lnSpcReduction="20000"/>
          </a:bodyPr>
          <a:lstStyle/>
          <a:p>
            <a:pPr marL="420624" indent="-384048" eaLnBrk="1" fontAlgn="auto" hangingPunct="1">
              <a:spcAft>
                <a:spcPts val="0"/>
              </a:spcAft>
              <a:buFont typeface="Arial" pitchFamily="34" charset="0"/>
              <a:buChar char="•"/>
              <a:defRPr/>
            </a:pPr>
            <a:r>
              <a:rPr lang="en-US" dirty="0" smtClean="0"/>
              <a:t>Lori Drew, a 49 year old woman from O’Fallon, MO, charged for actions over the social networking site </a:t>
            </a:r>
            <a:r>
              <a:rPr lang="en-US" dirty="0" err="1" smtClean="0"/>
              <a:t>Myspace</a:t>
            </a:r>
            <a:r>
              <a:rPr lang="en-US" dirty="0" smtClean="0"/>
              <a:t>, which led to the suicide of 13 year old Megan Meier.</a:t>
            </a:r>
          </a:p>
          <a:p>
            <a:pPr marL="420624" indent="-384048" eaLnBrk="1" fontAlgn="auto" hangingPunct="1">
              <a:spcAft>
                <a:spcPts val="0"/>
              </a:spcAft>
              <a:buFont typeface="Arial" pitchFamily="34" charset="0"/>
              <a:buChar char="•"/>
              <a:defRPr/>
            </a:pPr>
            <a:r>
              <a:rPr lang="en-US" dirty="0" smtClean="0"/>
              <a:t>Trial took place in LA, which is where the </a:t>
            </a:r>
            <a:r>
              <a:rPr lang="en-US" dirty="0" err="1" smtClean="0"/>
              <a:t>Myspace</a:t>
            </a:r>
            <a:r>
              <a:rPr lang="en-US" dirty="0" smtClean="0"/>
              <a:t> servers are located.</a:t>
            </a:r>
          </a:p>
          <a:p>
            <a:pPr marL="420624" indent="-384048" eaLnBrk="1" fontAlgn="auto" hangingPunct="1">
              <a:spcAft>
                <a:spcPts val="0"/>
              </a:spcAft>
              <a:buFont typeface="Arial" pitchFamily="34" charset="0"/>
              <a:buChar char="•"/>
              <a:defRPr/>
            </a:pPr>
            <a:r>
              <a:rPr lang="en-US" dirty="0" smtClean="0"/>
              <a:t>Charged with conspiracy, three counts of computer crimes, and accessing protected computers without authorization to obtain information used to inflict emotional distress.</a:t>
            </a:r>
          </a:p>
          <a:p>
            <a:pPr marL="420624" indent="-384048" eaLnBrk="1" fontAlgn="auto" hangingPunct="1">
              <a:spcAft>
                <a:spcPts val="0"/>
              </a:spcAft>
              <a:buFont typeface="Arial" pitchFamily="34" charset="0"/>
              <a:buChar char="•"/>
              <a:defRPr/>
            </a:pPr>
            <a:r>
              <a:rPr lang="en-US" dirty="0" smtClean="0">
                <a:hlinkClick r:id="rId2" action="ppaction://hlinkfile"/>
              </a:rPr>
              <a:t>http://www.usatoday.com/news/nation/2008-05-15-myspace-suicide_N.htm</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U.S. vs Lori Drew</a:t>
            </a:r>
          </a:p>
        </p:txBody>
      </p:sp>
      <p:sp>
        <p:nvSpPr>
          <p:cNvPr id="3" name="Content Placeholder 2"/>
          <p:cNvSpPr>
            <a:spLocks noGrp="1"/>
          </p:cNvSpPr>
          <p:nvPr>
            <p:ph idx="1"/>
          </p:nvPr>
        </p:nvSpPr>
        <p:spPr/>
        <p:txBody>
          <a:bodyPr rtlCol="0">
            <a:normAutofit fontScale="92500"/>
          </a:bodyPr>
          <a:lstStyle/>
          <a:p>
            <a:pPr marL="420624" indent="-384048" eaLnBrk="1" fontAlgn="auto" hangingPunct="1">
              <a:spcAft>
                <a:spcPts val="0"/>
              </a:spcAft>
              <a:buFont typeface="Arial" pitchFamily="34" charset="0"/>
              <a:buChar char="•"/>
              <a:defRPr/>
            </a:pPr>
            <a:r>
              <a:rPr lang="en-US" dirty="0" smtClean="0"/>
              <a:t>Jury rules a guilty verdict.</a:t>
            </a:r>
          </a:p>
          <a:p>
            <a:pPr marL="722376" lvl="1" indent="-274320" eaLnBrk="1" fontAlgn="auto" hangingPunct="1">
              <a:spcAft>
                <a:spcPts val="0"/>
              </a:spcAft>
              <a:buFont typeface="Arial" pitchFamily="34" charset="0"/>
              <a:buChar char="–"/>
              <a:defRPr/>
            </a:pPr>
            <a:r>
              <a:rPr lang="en-US" dirty="0" smtClean="0"/>
              <a:t>But judge overrules the jury and acquits Drew.</a:t>
            </a:r>
          </a:p>
          <a:p>
            <a:pPr marL="420624" indent="-384048" eaLnBrk="1" fontAlgn="auto" hangingPunct="1">
              <a:spcAft>
                <a:spcPts val="0"/>
              </a:spcAft>
              <a:buFont typeface="Arial" pitchFamily="34" charset="0"/>
              <a:buChar char="•"/>
              <a:defRPr/>
            </a:pPr>
            <a:r>
              <a:rPr lang="en-US" dirty="0" smtClean="0"/>
              <a:t>Insufficient legislation</a:t>
            </a:r>
          </a:p>
          <a:p>
            <a:pPr marL="722376" lvl="1" indent="-274320" eaLnBrk="1" fontAlgn="auto" hangingPunct="1">
              <a:spcAft>
                <a:spcPts val="0"/>
              </a:spcAft>
              <a:buFont typeface="Arial" pitchFamily="34" charset="0"/>
              <a:buChar char="–"/>
              <a:defRPr/>
            </a:pPr>
            <a:r>
              <a:rPr lang="en-US" dirty="0" smtClean="0"/>
              <a:t>No clear laws defining certain inappropriate misconduct over the Internet, beyond existing laws, such as slander and libel.</a:t>
            </a:r>
          </a:p>
          <a:p>
            <a:pPr marL="722376" lvl="1" indent="-274320" eaLnBrk="1" fontAlgn="auto" hangingPunct="1">
              <a:spcAft>
                <a:spcPts val="0"/>
              </a:spcAft>
              <a:buFont typeface="Arial" pitchFamily="34" charset="0"/>
              <a:buChar char="–"/>
              <a:defRPr/>
            </a:pPr>
            <a:r>
              <a:rPr lang="en-US" dirty="0" smtClean="0"/>
              <a:t>Case </a:t>
            </a:r>
            <a:r>
              <a:rPr lang="en-US" dirty="0" smtClean="0"/>
              <a:t>mostly based upon violations of the </a:t>
            </a:r>
            <a:r>
              <a:rPr lang="en-US" dirty="0" err="1" smtClean="0"/>
              <a:t>Myspace</a:t>
            </a:r>
            <a:r>
              <a:rPr lang="en-US" dirty="0" smtClean="0"/>
              <a:t> User Agreement.</a:t>
            </a:r>
          </a:p>
          <a:p>
            <a:pPr marL="420624" indent="-384048" eaLnBrk="1" fontAlgn="auto" hangingPunct="1">
              <a:spcAft>
                <a:spcPts val="0"/>
              </a:spcAft>
              <a:buFont typeface="Arial" pitchFamily="34" charset="0"/>
              <a:buChar char="•"/>
              <a:defRPr/>
            </a:pPr>
            <a:r>
              <a:rPr lang="en-US" dirty="0" smtClean="0">
                <a:hlinkClick r:id="rId2"/>
              </a:rPr>
              <a:t>http://www.wired.com/threatlevel/2009/07/drew_court/</a:t>
            </a:r>
            <a:endParaRPr lang="en-US" dirty="0" smtClean="0"/>
          </a:p>
          <a:p>
            <a:pPr marL="420624" indent="-384048" eaLnBrk="1" fontAlgn="auto" hangingPunct="1">
              <a:spcAft>
                <a:spcPts val="0"/>
              </a:spcAft>
              <a:buNone/>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Future Cases</a:t>
            </a:r>
          </a:p>
        </p:txBody>
      </p:sp>
      <p:sp>
        <p:nvSpPr>
          <p:cNvPr id="3" name="Content Placeholder 2"/>
          <p:cNvSpPr>
            <a:spLocks noGrp="1"/>
          </p:cNvSpPr>
          <p:nvPr>
            <p:ph idx="1"/>
          </p:nvPr>
        </p:nvSpPr>
        <p:spPr/>
        <p:txBody>
          <a:bodyPr rtlCol="0">
            <a:normAutofit fontScale="85000" lnSpcReduction="20000"/>
          </a:bodyPr>
          <a:lstStyle/>
          <a:p>
            <a:pPr marL="420624" indent="-384048" eaLnBrk="1" fontAlgn="auto" hangingPunct="1">
              <a:spcAft>
                <a:spcPts val="0"/>
              </a:spcAft>
              <a:buFont typeface="Arial" pitchFamily="34" charset="0"/>
              <a:buChar char="•"/>
              <a:defRPr/>
            </a:pPr>
            <a:r>
              <a:rPr lang="en-US" dirty="0" smtClean="0"/>
              <a:t>15 year old Phoebe Prince of Massachusetts, committed suicide after constantly being harassed in school, and on </a:t>
            </a:r>
            <a:r>
              <a:rPr lang="en-US" dirty="0" err="1" smtClean="0"/>
              <a:t>Facebook</a:t>
            </a:r>
            <a:r>
              <a:rPr lang="en-US" dirty="0" smtClean="0"/>
              <a:t>, Twitter, Craigslist, and </a:t>
            </a:r>
            <a:r>
              <a:rPr lang="en-US" dirty="0" err="1" smtClean="0"/>
              <a:t>Formspring</a:t>
            </a:r>
            <a:r>
              <a:rPr lang="en-US" dirty="0" smtClean="0"/>
              <a:t>.</a:t>
            </a:r>
          </a:p>
          <a:p>
            <a:pPr marL="420624" indent="-384048" eaLnBrk="1" fontAlgn="auto" hangingPunct="1">
              <a:spcAft>
                <a:spcPts val="0"/>
              </a:spcAft>
              <a:buFont typeface="Arial" pitchFamily="34" charset="0"/>
              <a:buChar char="•"/>
              <a:defRPr/>
            </a:pPr>
            <a:r>
              <a:rPr lang="en-US" dirty="0" smtClean="0"/>
              <a:t>Nine classmates are facing charges consisting of statutory rape, violation of civil rights with bodily injury, criminal harassment and stalking.</a:t>
            </a:r>
          </a:p>
          <a:p>
            <a:pPr marL="420624" indent="-384048" eaLnBrk="1" fontAlgn="auto" hangingPunct="1">
              <a:spcAft>
                <a:spcPts val="0"/>
              </a:spcAft>
              <a:buFont typeface="Arial" pitchFamily="34" charset="0"/>
              <a:buChar char="•"/>
              <a:defRPr/>
            </a:pPr>
            <a:r>
              <a:rPr lang="en-US" dirty="0" smtClean="0">
                <a:hlinkClick r:id="rId2"/>
              </a:rPr>
              <a:t>http://www.nydailynews.com/news/national/2010/03/29/2010-03-29_phoebe_prince_south_hadley_high_schools_new_girl_driven_to_suicide_by_teenage_cy.html</a:t>
            </a:r>
            <a:r>
              <a:rPr lang="en-US" dirty="0" smtClean="0"/>
              <a:t/>
            </a:r>
            <a:br>
              <a:rPr lang="en-US" dirty="0" smtClean="0"/>
            </a:br>
            <a:endParaRPr lang="en-US" dirty="0" smtClean="0"/>
          </a:p>
          <a:p>
            <a:pPr marL="420624" indent="-384048"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326</TotalTime>
  <Words>1512</Words>
  <Application>Microsoft Office PowerPoint</Application>
  <PresentationFormat>On-screen Show (4:3)</PresentationFormat>
  <Paragraphs>172</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Technic</vt:lpstr>
      <vt:lpstr>Cyber Crime: Cyber-Bullying</vt:lpstr>
      <vt:lpstr>Definitions</vt:lpstr>
      <vt:lpstr>Definitions</vt:lpstr>
      <vt:lpstr>Definitions</vt:lpstr>
      <vt:lpstr>Effects of Cyber-Bullying</vt:lpstr>
      <vt:lpstr>Cyber-Bullying and the Law</vt:lpstr>
      <vt:lpstr>U.S. vs Lori Drew</vt:lpstr>
      <vt:lpstr>U.S. vs Lori Drew</vt:lpstr>
      <vt:lpstr>Future Cases</vt:lpstr>
      <vt:lpstr>Future Cases</vt:lpstr>
      <vt:lpstr>Cyber-bullying Law</vt:lpstr>
      <vt:lpstr>Existing Legislation</vt:lpstr>
      <vt:lpstr>Cyber-bullying in Schools</vt:lpstr>
      <vt:lpstr>Adult Cyber-bullying</vt:lpstr>
      <vt:lpstr>Organizations Leading Change</vt:lpstr>
      <vt:lpstr>Law Conclusions</vt:lpstr>
      <vt:lpstr>Protecting Children against Cyber-bulling </vt:lpstr>
      <vt:lpstr>Effect on Technology</vt:lpstr>
      <vt:lpstr>Cyber-Bullying Statistics</vt:lpstr>
      <vt:lpstr>Technology Control</vt:lpstr>
      <vt:lpstr>Technology Control</vt:lpstr>
      <vt:lpstr>Issues Which Enable Problematic Behavior</vt:lpstr>
      <vt:lpstr>Types of Cyber-bullying in the Workplace</vt:lpstr>
      <vt:lpstr>Effects of Cyber-bullying  in the Workplace</vt:lpstr>
      <vt:lpstr>Tips to Handle Workplace Cyber-bullying</vt:lpstr>
      <vt:lpstr>Cyber-bullying and Management in IT World</vt:lpstr>
      <vt:lpstr>References</vt:lpstr>
    </vt:vector>
  </TitlesOfParts>
  <Company>Home Laptop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dc:title>
  <dc:creator>Jordan Wright</dc:creator>
  <cp:lastModifiedBy>ICLABS</cp:lastModifiedBy>
  <cp:revision>39</cp:revision>
  <dcterms:created xsi:type="dcterms:W3CDTF">2010-05-01T19:39:39Z</dcterms:created>
  <dcterms:modified xsi:type="dcterms:W3CDTF">2010-05-05T23:43:58Z</dcterms:modified>
</cp:coreProperties>
</file>